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3" r:id="rId2"/>
    <p:sldId id="264" r:id="rId3"/>
    <p:sldId id="265" r:id="rId4"/>
    <p:sldId id="258" r:id="rId5"/>
    <p:sldId id="259" r:id="rId6"/>
    <p:sldId id="260" r:id="rId7"/>
    <p:sldId id="261" r:id="rId8"/>
    <p:sldId id="256" r:id="rId9"/>
    <p:sldId id="266" r:id="rId10"/>
    <p:sldId id="267" r:id="rId11"/>
    <p:sldId id="269" r:id="rId12"/>
    <p:sldId id="262" r:id="rId13"/>
    <p:sldId id="257"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2929"/>
    <a:srgbClr val="A7AA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41" d="100"/>
          <a:sy n="41" d="100"/>
        </p:scale>
        <p:origin x="72" y="16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5442-78F3-40E8-BE5E-B3CB88D097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21BD882-376F-484C-AF71-BC26F76411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2B10A2B-C0AE-4132-BFEA-C74617B036CC}"/>
              </a:ext>
            </a:extLst>
          </p:cNvPr>
          <p:cNvSpPr>
            <a:spLocks noGrp="1"/>
          </p:cNvSpPr>
          <p:nvPr>
            <p:ph type="dt" sz="half" idx="10"/>
          </p:nvPr>
        </p:nvSpPr>
        <p:spPr/>
        <p:txBody>
          <a:bodyPr/>
          <a:lstStyle/>
          <a:p>
            <a:fld id="{89CDEBD5-88D9-4F0E-9700-1787B96E208A}" type="datetimeFigureOut">
              <a:rPr lang="en-GB" smtClean="0"/>
              <a:t>21/04/2020</a:t>
            </a:fld>
            <a:endParaRPr lang="en-GB"/>
          </a:p>
        </p:txBody>
      </p:sp>
      <p:sp>
        <p:nvSpPr>
          <p:cNvPr id="5" name="Footer Placeholder 4">
            <a:extLst>
              <a:ext uri="{FF2B5EF4-FFF2-40B4-BE49-F238E27FC236}">
                <a16:creationId xmlns:a16="http://schemas.microsoft.com/office/drawing/2014/main" id="{CFF74033-FA5B-4EA9-B78B-6A6CD03663F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626952E-E60E-44B4-8E6D-7A81A71CA895}"/>
              </a:ext>
            </a:extLst>
          </p:cNvPr>
          <p:cNvSpPr>
            <a:spLocks noGrp="1"/>
          </p:cNvSpPr>
          <p:nvPr>
            <p:ph type="sldNum" sz="quarter" idx="12"/>
          </p:nvPr>
        </p:nvSpPr>
        <p:spPr/>
        <p:txBody>
          <a:bodyPr/>
          <a:lstStyle/>
          <a:p>
            <a:fld id="{AED9A61F-1AE5-4FB0-A8C9-54BBF00B962B}" type="slidenum">
              <a:rPr lang="en-GB" smtClean="0"/>
              <a:t>‹#›</a:t>
            </a:fld>
            <a:endParaRPr lang="en-GB"/>
          </a:p>
        </p:txBody>
      </p:sp>
    </p:spTree>
    <p:extLst>
      <p:ext uri="{BB962C8B-B14F-4D97-AF65-F5344CB8AC3E}">
        <p14:creationId xmlns:p14="http://schemas.microsoft.com/office/powerpoint/2010/main" val="1364749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CB692-FF58-4491-8997-0139CD6F9A2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26747F8-1AE9-4821-BA49-64BDB11B40C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387766D-6DED-42EF-AF76-F98461A8816D}"/>
              </a:ext>
            </a:extLst>
          </p:cNvPr>
          <p:cNvSpPr>
            <a:spLocks noGrp="1"/>
          </p:cNvSpPr>
          <p:nvPr>
            <p:ph type="dt" sz="half" idx="10"/>
          </p:nvPr>
        </p:nvSpPr>
        <p:spPr/>
        <p:txBody>
          <a:bodyPr/>
          <a:lstStyle/>
          <a:p>
            <a:fld id="{89CDEBD5-88D9-4F0E-9700-1787B96E208A}" type="datetimeFigureOut">
              <a:rPr lang="en-GB" smtClean="0"/>
              <a:t>21/04/2020</a:t>
            </a:fld>
            <a:endParaRPr lang="en-GB"/>
          </a:p>
        </p:txBody>
      </p:sp>
      <p:sp>
        <p:nvSpPr>
          <p:cNvPr id="5" name="Footer Placeholder 4">
            <a:extLst>
              <a:ext uri="{FF2B5EF4-FFF2-40B4-BE49-F238E27FC236}">
                <a16:creationId xmlns:a16="http://schemas.microsoft.com/office/drawing/2014/main" id="{9EF9BEC7-D349-496F-B459-2486202EFCE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9854CD5-9E4C-4E37-BBE1-F9D416990036}"/>
              </a:ext>
            </a:extLst>
          </p:cNvPr>
          <p:cNvSpPr>
            <a:spLocks noGrp="1"/>
          </p:cNvSpPr>
          <p:nvPr>
            <p:ph type="sldNum" sz="quarter" idx="12"/>
          </p:nvPr>
        </p:nvSpPr>
        <p:spPr/>
        <p:txBody>
          <a:bodyPr/>
          <a:lstStyle/>
          <a:p>
            <a:fld id="{AED9A61F-1AE5-4FB0-A8C9-54BBF00B962B}" type="slidenum">
              <a:rPr lang="en-GB" smtClean="0"/>
              <a:t>‹#›</a:t>
            </a:fld>
            <a:endParaRPr lang="en-GB"/>
          </a:p>
        </p:txBody>
      </p:sp>
    </p:spTree>
    <p:extLst>
      <p:ext uri="{BB962C8B-B14F-4D97-AF65-F5344CB8AC3E}">
        <p14:creationId xmlns:p14="http://schemas.microsoft.com/office/powerpoint/2010/main" val="3600861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D354F-0775-4C2A-8D33-68ED814B54E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5027982-CB77-4F2F-8E43-178D8785860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FE337A4-208A-4FCC-8975-72B71D75C22D}"/>
              </a:ext>
            </a:extLst>
          </p:cNvPr>
          <p:cNvSpPr>
            <a:spLocks noGrp="1"/>
          </p:cNvSpPr>
          <p:nvPr>
            <p:ph type="dt" sz="half" idx="10"/>
          </p:nvPr>
        </p:nvSpPr>
        <p:spPr/>
        <p:txBody>
          <a:bodyPr/>
          <a:lstStyle/>
          <a:p>
            <a:fld id="{89CDEBD5-88D9-4F0E-9700-1787B96E208A}" type="datetimeFigureOut">
              <a:rPr lang="en-GB" smtClean="0"/>
              <a:t>21/04/2020</a:t>
            </a:fld>
            <a:endParaRPr lang="en-GB"/>
          </a:p>
        </p:txBody>
      </p:sp>
      <p:sp>
        <p:nvSpPr>
          <p:cNvPr id="5" name="Footer Placeholder 4">
            <a:extLst>
              <a:ext uri="{FF2B5EF4-FFF2-40B4-BE49-F238E27FC236}">
                <a16:creationId xmlns:a16="http://schemas.microsoft.com/office/drawing/2014/main" id="{A27B6226-8FBC-4E2E-933B-78D14EA1BF7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64B799-D1D2-4F3C-9958-28BBE6303108}"/>
              </a:ext>
            </a:extLst>
          </p:cNvPr>
          <p:cNvSpPr>
            <a:spLocks noGrp="1"/>
          </p:cNvSpPr>
          <p:nvPr>
            <p:ph type="sldNum" sz="quarter" idx="12"/>
          </p:nvPr>
        </p:nvSpPr>
        <p:spPr/>
        <p:txBody>
          <a:bodyPr/>
          <a:lstStyle/>
          <a:p>
            <a:fld id="{AED9A61F-1AE5-4FB0-A8C9-54BBF00B962B}" type="slidenum">
              <a:rPr lang="en-GB" smtClean="0"/>
              <a:t>‹#›</a:t>
            </a:fld>
            <a:endParaRPr lang="en-GB"/>
          </a:p>
        </p:txBody>
      </p:sp>
    </p:spTree>
    <p:extLst>
      <p:ext uri="{BB962C8B-B14F-4D97-AF65-F5344CB8AC3E}">
        <p14:creationId xmlns:p14="http://schemas.microsoft.com/office/powerpoint/2010/main" val="758790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405CA-8C52-4225-9D75-4CDB907B613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FE73A00-A52B-43D8-AFE3-87EBA1782D7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D374197-AD4D-4A82-B6B2-67EAE42BA7BF}"/>
              </a:ext>
            </a:extLst>
          </p:cNvPr>
          <p:cNvSpPr>
            <a:spLocks noGrp="1"/>
          </p:cNvSpPr>
          <p:nvPr>
            <p:ph type="dt" sz="half" idx="10"/>
          </p:nvPr>
        </p:nvSpPr>
        <p:spPr/>
        <p:txBody>
          <a:bodyPr/>
          <a:lstStyle/>
          <a:p>
            <a:fld id="{89CDEBD5-88D9-4F0E-9700-1787B96E208A}" type="datetimeFigureOut">
              <a:rPr lang="en-GB" smtClean="0"/>
              <a:t>21/04/2020</a:t>
            </a:fld>
            <a:endParaRPr lang="en-GB"/>
          </a:p>
        </p:txBody>
      </p:sp>
      <p:sp>
        <p:nvSpPr>
          <p:cNvPr id="5" name="Footer Placeholder 4">
            <a:extLst>
              <a:ext uri="{FF2B5EF4-FFF2-40B4-BE49-F238E27FC236}">
                <a16:creationId xmlns:a16="http://schemas.microsoft.com/office/drawing/2014/main" id="{561266A7-9D0E-4022-91C4-8465518330D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AF8E2ED-AED2-4EA8-834B-CC166AFC88EB}"/>
              </a:ext>
            </a:extLst>
          </p:cNvPr>
          <p:cNvSpPr>
            <a:spLocks noGrp="1"/>
          </p:cNvSpPr>
          <p:nvPr>
            <p:ph type="sldNum" sz="quarter" idx="12"/>
          </p:nvPr>
        </p:nvSpPr>
        <p:spPr/>
        <p:txBody>
          <a:bodyPr/>
          <a:lstStyle/>
          <a:p>
            <a:fld id="{AED9A61F-1AE5-4FB0-A8C9-54BBF00B962B}" type="slidenum">
              <a:rPr lang="en-GB" smtClean="0"/>
              <a:t>‹#›</a:t>
            </a:fld>
            <a:endParaRPr lang="en-GB"/>
          </a:p>
        </p:txBody>
      </p:sp>
    </p:spTree>
    <p:extLst>
      <p:ext uri="{BB962C8B-B14F-4D97-AF65-F5344CB8AC3E}">
        <p14:creationId xmlns:p14="http://schemas.microsoft.com/office/powerpoint/2010/main" val="3343850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BD192-BC96-4A87-B5F2-4EC8DB6625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EAE1568-6873-4898-9341-F9B1D160B4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57CF3E-83BF-4B11-A637-1426770BD5CF}"/>
              </a:ext>
            </a:extLst>
          </p:cNvPr>
          <p:cNvSpPr>
            <a:spLocks noGrp="1"/>
          </p:cNvSpPr>
          <p:nvPr>
            <p:ph type="dt" sz="half" idx="10"/>
          </p:nvPr>
        </p:nvSpPr>
        <p:spPr/>
        <p:txBody>
          <a:bodyPr/>
          <a:lstStyle/>
          <a:p>
            <a:fld id="{89CDEBD5-88D9-4F0E-9700-1787B96E208A}" type="datetimeFigureOut">
              <a:rPr lang="en-GB" smtClean="0"/>
              <a:t>21/04/2020</a:t>
            </a:fld>
            <a:endParaRPr lang="en-GB"/>
          </a:p>
        </p:txBody>
      </p:sp>
      <p:sp>
        <p:nvSpPr>
          <p:cNvPr id="5" name="Footer Placeholder 4">
            <a:extLst>
              <a:ext uri="{FF2B5EF4-FFF2-40B4-BE49-F238E27FC236}">
                <a16:creationId xmlns:a16="http://schemas.microsoft.com/office/drawing/2014/main" id="{45CC3FDE-63AD-4A9E-A96C-C94B693F331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53EEFEA-83A8-4D32-B927-2B754CA1B72F}"/>
              </a:ext>
            </a:extLst>
          </p:cNvPr>
          <p:cNvSpPr>
            <a:spLocks noGrp="1"/>
          </p:cNvSpPr>
          <p:nvPr>
            <p:ph type="sldNum" sz="quarter" idx="12"/>
          </p:nvPr>
        </p:nvSpPr>
        <p:spPr/>
        <p:txBody>
          <a:bodyPr/>
          <a:lstStyle/>
          <a:p>
            <a:fld id="{AED9A61F-1AE5-4FB0-A8C9-54BBF00B962B}" type="slidenum">
              <a:rPr lang="en-GB" smtClean="0"/>
              <a:t>‹#›</a:t>
            </a:fld>
            <a:endParaRPr lang="en-GB"/>
          </a:p>
        </p:txBody>
      </p:sp>
    </p:spTree>
    <p:extLst>
      <p:ext uri="{BB962C8B-B14F-4D97-AF65-F5344CB8AC3E}">
        <p14:creationId xmlns:p14="http://schemas.microsoft.com/office/powerpoint/2010/main" val="2230561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5E4C-C0C5-43A8-84B7-7258A78BF57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7D73999-F19F-40D0-AA87-FDAED17CBD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5D733A1-FC68-4452-8474-401EB7C5E9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BFE7E1E-AF3D-44FA-B8A2-8B8FF1E57333}"/>
              </a:ext>
            </a:extLst>
          </p:cNvPr>
          <p:cNvSpPr>
            <a:spLocks noGrp="1"/>
          </p:cNvSpPr>
          <p:nvPr>
            <p:ph type="dt" sz="half" idx="10"/>
          </p:nvPr>
        </p:nvSpPr>
        <p:spPr/>
        <p:txBody>
          <a:bodyPr/>
          <a:lstStyle/>
          <a:p>
            <a:fld id="{89CDEBD5-88D9-4F0E-9700-1787B96E208A}" type="datetimeFigureOut">
              <a:rPr lang="en-GB" smtClean="0"/>
              <a:t>21/04/2020</a:t>
            </a:fld>
            <a:endParaRPr lang="en-GB"/>
          </a:p>
        </p:txBody>
      </p:sp>
      <p:sp>
        <p:nvSpPr>
          <p:cNvPr id="6" name="Footer Placeholder 5">
            <a:extLst>
              <a:ext uri="{FF2B5EF4-FFF2-40B4-BE49-F238E27FC236}">
                <a16:creationId xmlns:a16="http://schemas.microsoft.com/office/drawing/2014/main" id="{CF4E9483-BE0E-45CC-8866-F159A3134EC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CCEE4CE-957F-4D95-9535-B84BC0E1A03B}"/>
              </a:ext>
            </a:extLst>
          </p:cNvPr>
          <p:cNvSpPr>
            <a:spLocks noGrp="1"/>
          </p:cNvSpPr>
          <p:nvPr>
            <p:ph type="sldNum" sz="quarter" idx="12"/>
          </p:nvPr>
        </p:nvSpPr>
        <p:spPr/>
        <p:txBody>
          <a:bodyPr/>
          <a:lstStyle/>
          <a:p>
            <a:fld id="{AED9A61F-1AE5-4FB0-A8C9-54BBF00B962B}" type="slidenum">
              <a:rPr lang="en-GB" smtClean="0"/>
              <a:t>‹#›</a:t>
            </a:fld>
            <a:endParaRPr lang="en-GB"/>
          </a:p>
        </p:txBody>
      </p:sp>
    </p:spTree>
    <p:extLst>
      <p:ext uri="{BB962C8B-B14F-4D97-AF65-F5344CB8AC3E}">
        <p14:creationId xmlns:p14="http://schemas.microsoft.com/office/powerpoint/2010/main" val="700526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6CFEC-5881-48E3-86D5-34C31F3FD63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C71359D-1696-492E-AAA1-6DFF2CBA0F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F30174-A672-45B2-82E3-779A660A507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FBC60C5-BFC8-46D2-A665-8BBCFA12CD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E3C90A-B7D9-4504-B8AF-B7A5C17CA3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5E58A43-15C0-4F26-8018-89FDCB56E0C9}"/>
              </a:ext>
            </a:extLst>
          </p:cNvPr>
          <p:cNvSpPr>
            <a:spLocks noGrp="1"/>
          </p:cNvSpPr>
          <p:nvPr>
            <p:ph type="dt" sz="half" idx="10"/>
          </p:nvPr>
        </p:nvSpPr>
        <p:spPr/>
        <p:txBody>
          <a:bodyPr/>
          <a:lstStyle/>
          <a:p>
            <a:fld id="{89CDEBD5-88D9-4F0E-9700-1787B96E208A}" type="datetimeFigureOut">
              <a:rPr lang="en-GB" smtClean="0"/>
              <a:t>21/04/2020</a:t>
            </a:fld>
            <a:endParaRPr lang="en-GB"/>
          </a:p>
        </p:txBody>
      </p:sp>
      <p:sp>
        <p:nvSpPr>
          <p:cNvPr id="8" name="Footer Placeholder 7">
            <a:extLst>
              <a:ext uri="{FF2B5EF4-FFF2-40B4-BE49-F238E27FC236}">
                <a16:creationId xmlns:a16="http://schemas.microsoft.com/office/drawing/2014/main" id="{E7927D75-7C6A-4F36-9952-0F215865142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34A454E-05FF-48D6-9E7C-8A1C4F5AD97F}"/>
              </a:ext>
            </a:extLst>
          </p:cNvPr>
          <p:cNvSpPr>
            <a:spLocks noGrp="1"/>
          </p:cNvSpPr>
          <p:nvPr>
            <p:ph type="sldNum" sz="quarter" idx="12"/>
          </p:nvPr>
        </p:nvSpPr>
        <p:spPr/>
        <p:txBody>
          <a:bodyPr/>
          <a:lstStyle/>
          <a:p>
            <a:fld id="{AED9A61F-1AE5-4FB0-A8C9-54BBF00B962B}" type="slidenum">
              <a:rPr lang="en-GB" smtClean="0"/>
              <a:t>‹#›</a:t>
            </a:fld>
            <a:endParaRPr lang="en-GB"/>
          </a:p>
        </p:txBody>
      </p:sp>
    </p:spTree>
    <p:extLst>
      <p:ext uri="{BB962C8B-B14F-4D97-AF65-F5344CB8AC3E}">
        <p14:creationId xmlns:p14="http://schemas.microsoft.com/office/powerpoint/2010/main" val="902664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6A60B-9AE8-45F3-9521-113E68AF774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144D81E-71C6-4D62-B0E3-28A4A5D00348}"/>
              </a:ext>
            </a:extLst>
          </p:cNvPr>
          <p:cNvSpPr>
            <a:spLocks noGrp="1"/>
          </p:cNvSpPr>
          <p:nvPr>
            <p:ph type="dt" sz="half" idx="10"/>
          </p:nvPr>
        </p:nvSpPr>
        <p:spPr/>
        <p:txBody>
          <a:bodyPr/>
          <a:lstStyle/>
          <a:p>
            <a:fld id="{89CDEBD5-88D9-4F0E-9700-1787B96E208A}" type="datetimeFigureOut">
              <a:rPr lang="en-GB" smtClean="0"/>
              <a:t>21/04/2020</a:t>
            </a:fld>
            <a:endParaRPr lang="en-GB"/>
          </a:p>
        </p:txBody>
      </p:sp>
      <p:sp>
        <p:nvSpPr>
          <p:cNvPr id="4" name="Footer Placeholder 3">
            <a:extLst>
              <a:ext uri="{FF2B5EF4-FFF2-40B4-BE49-F238E27FC236}">
                <a16:creationId xmlns:a16="http://schemas.microsoft.com/office/drawing/2014/main" id="{B961EDCE-50B7-4A17-8B31-55AB0EF1C37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FBF6A75-D942-4675-B60C-446ACDC65B94}"/>
              </a:ext>
            </a:extLst>
          </p:cNvPr>
          <p:cNvSpPr>
            <a:spLocks noGrp="1"/>
          </p:cNvSpPr>
          <p:nvPr>
            <p:ph type="sldNum" sz="quarter" idx="12"/>
          </p:nvPr>
        </p:nvSpPr>
        <p:spPr/>
        <p:txBody>
          <a:bodyPr/>
          <a:lstStyle/>
          <a:p>
            <a:fld id="{AED9A61F-1AE5-4FB0-A8C9-54BBF00B962B}" type="slidenum">
              <a:rPr lang="en-GB" smtClean="0"/>
              <a:t>‹#›</a:t>
            </a:fld>
            <a:endParaRPr lang="en-GB"/>
          </a:p>
        </p:txBody>
      </p:sp>
    </p:spTree>
    <p:extLst>
      <p:ext uri="{BB962C8B-B14F-4D97-AF65-F5344CB8AC3E}">
        <p14:creationId xmlns:p14="http://schemas.microsoft.com/office/powerpoint/2010/main" val="4173275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9703C0-5671-48A3-A8F4-B3EA521FA331}"/>
              </a:ext>
            </a:extLst>
          </p:cNvPr>
          <p:cNvSpPr>
            <a:spLocks noGrp="1"/>
          </p:cNvSpPr>
          <p:nvPr>
            <p:ph type="dt" sz="half" idx="10"/>
          </p:nvPr>
        </p:nvSpPr>
        <p:spPr/>
        <p:txBody>
          <a:bodyPr/>
          <a:lstStyle/>
          <a:p>
            <a:fld id="{89CDEBD5-88D9-4F0E-9700-1787B96E208A}" type="datetimeFigureOut">
              <a:rPr lang="en-GB" smtClean="0"/>
              <a:t>21/04/2020</a:t>
            </a:fld>
            <a:endParaRPr lang="en-GB"/>
          </a:p>
        </p:txBody>
      </p:sp>
      <p:sp>
        <p:nvSpPr>
          <p:cNvPr id="3" name="Footer Placeholder 2">
            <a:extLst>
              <a:ext uri="{FF2B5EF4-FFF2-40B4-BE49-F238E27FC236}">
                <a16:creationId xmlns:a16="http://schemas.microsoft.com/office/drawing/2014/main" id="{FD93DE65-E9E0-42EF-A5B3-903E344DF0B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0CF83C6-E9F5-46B4-81FD-2D77CE82CCFB}"/>
              </a:ext>
            </a:extLst>
          </p:cNvPr>
          <p:cNvSpPr>
            <a:spLocks noGrp="1"/>
          </p:cNvSpPr>
          <p:nvPr>
            <p:ph type="sldNum" sz="quarter" idx="12"/>
          </p:nvPr>
        </p:nvSpPr>
        <p:spPr/>
        <p:txBody>
          <a:bodyPr/>
          <a:lstStyle/>
          <a:p>
            <a:fld id="{AED9A61F-1AE5-4FB0-A8C9-54BBF00B962B}" type="slidenum">
              <a:rPr lang="en-GB" smtClean="0"/>
              <a:t>‹#›</a:t>
            </a:fld>
            <a:endParaRPr lang="en-GB"/>
          </a:p>
        </p:txBody>
      </p:sp>
    </p:spTree>
    <p:extLst>
      <p:ext uri="{BB962C8B-B14F-4D97-AF65-F5344CB8AC3E}">
        <p14:creationId xmlns:p14="http://schemas.microsoft.com/office/powerpoint/2010/main" val="3747909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F4CE5-D097-4F8A-91B4-F30BE27623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395BEF3-AED6-4F60-996E-B4620F193E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4E4FC26-7CCD-44BD-BF3F-34CC5F397D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BFDD01-D65A-454E-94AD-35579A6A4312}"/>
              </a:ext>
            </a:extLst>
          </p:cNvPr>
          <p:cNvSpPr>
            <a:spLocks noGrp="1"/>
          </p:cNvSpPr>
          <p:nvPr>
            <p:ph type="dt" sz="half" idx="10"/>
          </p:nvPr>
        </p:nvSpPr>
        <p:spPr/>
        <p:txBody>
          <a:bodyPr/>
          <a:lstStyle/>
          <a:p>
            <a:fld id="{89CDEBD5-88D9-4F0E-9700-1787B96E208A}" type="datetimeFigureOut">
              <a:rPr lang="en-GB" smtClean="0"/>
              <a:t>21/04/2020</a:t>
            </a:fld>
            <a:endParaRPr lang="en-GB"/>
          </a:p>
        </p:txBody>
      </p:sp>
      <p:sp>
        <p:nvSpPr>
          <p:cNvPr id="6" name="Footer Placeholder 5">
            <a:extLst>
              <a:ext uri="{FF2B5EF4-FFF2-40B4-BE49-F238E27FC236}">
                <a16:creationId xmlns:a16="http://schemas.microsoft.com/office/drawing/2014/main" id="{9520BCD0-5377-4388-BC77-67E0C9CC7C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5701087-A878-4F1A-8271-71135DEBC5D9}"/>
              </a:ext>
            </a:extLst>
          </p:cNvPr>
          <p:cNvSpPr>
            <a:spLocks noGrp="1"/>
          </p:cNvSpPr>
          <p:nvPr>
            <p:ph type="sldNum" sz="quarter" idx="12"/>
          </p:nvPr>
        </p:nvSpPr>
        <p:spPr/>
        <p:txBody>
          <a:bodyPr/>
          <a:lstStyle/>
          <a:p>
            <a:fld id="{AED9A61F-1AE5-4FB0-A8C9-54BBF00B962B}" type="slidenum">
              <a:rPr lang="en-GB" smtClean="0"/>
              <a:t>‹#›</a:t>
            </a:fld>
            <a:endParaRPr lang="en-GB"/>
          </a:p>
        </p:txBody>
      </p:sp>
    </p:spTree>
    <p:extLst>
      <p:ext uri="{BB962C8B-B14F-4D97-AF65-F5344CB8AC3E}">
        <p14:creationId xmlns:p14="http://schemas.microsoft.com/office/powerpoint/2010/main" val="25860635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68107-9724-48F2-9437-03CF7707F3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C7350BA-74D0-4C1E-B014-E0A72A6F87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A388127-CB57-4174-B8F9-36F1140D20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FAD6E0-CAAF-4A78-A154-DB51F652839A}"/>
              </a:ext>
            </a:extLst>
          </p:cNvPr>
          <p:cNvSpPr>
            <a:spLocks noGrp="1"/>
          </p:cNvSpPr>
          <p:nvPr>
            <p:ph type="dt" sz="half" idx="10"/>
          </p:nvPr>
        </p:nvSpPr>
        <p:spPr/>
        <p:txBody>
          <a:bodyPr/>
          <a:lstStyle/>
          <a:p>
            <a:fld id="{89CDEBD5-88D9-4F0E-9700-1787B96E208A}" type="datetimeFigureOut">
              <a:rPr lang="en-GB" smtClean="0"/>
              <a:t>21/04/2020</a:t>
            </a:fld>
            <a:endParaRPr lang="en-GB"/>
          </a:p>
        </p:txBody>
      </p:sp>
      <p:sp>
        <p:nvSpPr>
          <p:cNvPr id="6" name="Footer Placeholder 5">
            <a:extLst>
              <a:ext uri="{FF2B5EF4-FFF2-40B4-BE49-F238E27FC236}">
                <a16:creationId xmlns:a16="http://schemas.microsoft.com/office/drawing/2014/main" id="{BD49EAD4-FB25-4A0D-B394-822AD95E9C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A4D6AF0-B4FC-46B6-AF24-AF962C117AF2}"/>
              </a:ext>
            </a:extLst>
          </p:cNvPr>
          <p:cNvSpPr>
            <a:spLocks noGrp="1"/>
          </p:cNvSpPr>
          <p:nvPr>
            <p:ph type="sldNum" sz="quarter" idx="12"/>
          </p:nvPr>
        </p:nvSpPr>
        <p:spPr/>
        <p:txBody>
          <a:bodyPr/>
          <a:lstStyle/>
          <a:p>
            <a:fld id="{AED9A61F-1AE5-4FB0-A8C9-54BBF00B962B}" type="slidenum">
              <a:rPr lang="en-GB" smtClean="0"/>
              <a:t>‹#›</a:t>
            </a:fld>
            <a:endParaRPr lang="en-GB"/>
          </a:p>
        </p:txBody>
      </p:sp>
    </p:spTree>
    <p:extLst>
      <p:ext uri="{BB962C8B-B14F-4D97-AF65-F5344CB8AC3E}">
        <p14:creationId xmlns:p14="http://schemas.microsoft.com/office/powerpoint/2010/main" val="934861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F87ECF-FFA5-4A2E-8EF0-22205B6EAB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241930F-C437-44BA-94F8-F5864C7A16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7A478C4-A75C-45B2-B41E-5EEDAC6BAC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CDEBD5-88D9-4F0E-9700-1787B96E208A}" type="datetimeFigureOut">
              <a:rPr lang="en-GB" smtClean="0"/>
              <a:t>21/04/2020</a:t>
            </a:fld>
            <a:endParaRPr lang="en-GB"/>
          </a:p>
        </p:txBody>
      </p:sp>
      <p:sp>
        <p:nvSpPr>
          <p:cNvPr id="5" name="Footer Placeholder 4">
            <a:extLst>
              <a:ext uri="{FF2B5EF4-FFF2-40B4-BE49-F238E27FC236}">
                <a16:creationId xmlns:a16="http://schemas.microsoft.com/office/drawing/2014/main" id="{310AEB93-090D-43B0-A307-2EA8A16F0A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90C569A-1D8A-461E-9CDC-CEB10379E2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D9A61F-1AE5-4FB0-A8C9-54BBF00B962B}" type="slidenum">
              <a:rPr lang="en-GB" smtClean="0"/>
              <a:t>‹#›</a:t>
            </a:fld>
            <a:endParaRPr lang="en-GB"/>
          </a:p>
        </p:txBody>
      </p:sp>
    </p:spTree>
    <p:extLst>
      <p:ext uri="{BB962C8B-B14F-4D97-AF65-F5344CB8AC3E}">
        <p14:creationId xmlns:p14="http://schemas.microsoft.com/office/powerpoint/2010/main" val="15954114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2929"/>
        </a:solidFill>
        <a:effectLst/>
      </p:bgPr>
    </p:bg>
    <p:spTree>
      <p:nvGrpSpPr>
        <p:cNvPr id="1" name=""/>
        <p:cNvGrpSpPr/>
        <p:nvPr/>
      </p:nvGrpSpPr>
      <p:grpSpPr>
        <a:xfrm>
          <a:off x="0" y="0"/>
          <a:ext cx="0" cy="0"/>
          <a:chOff x="0" y="0"/>
          <a:chExt cx="0" cy="0"/>
        </a:xfrm>
      </p:grpSpPr>
      <p:pic>
        <p:nvPicPr>
          <p:cNvPr id="133" name="Screenshot 2020-04-21 at 10.37.51.png" descr="Screenshot 2020-04-21 at 10.37.51.png"/>
          <p:cNvPicPr>
            <a:picLocks noChangeAspect="1"/>
          </p:cNvPicPr>
          <p:nvPr/>
        </p:nvPicPr>
        <p:blipFill>
          <a:blip r:embed="rId2"/>
          <a:stretch>
            <a:fillRect/>
          </a:stretch>
        </p:blipFill>
        <p:spPr>
          <a:xfrm>
            <a:off x="1466796" y="216161"/>
            <a:ext cx="9647911" cy="6425678"/>
          </a:xfrm>
          <a:prstGeom prst="rect">
            <a:avLst/>
          </a:prstGeom>
          <a:ln w="12700">
            <a:miter lim="400000"/>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B2929"/>
        </a:solidFill>
        <a:effectLst/>
      </p:bgPr>
    </p:bg>
    <p:spTree>
      <p:nvGrpSpPr>
        <p:cNvPr id="1" name=""/>
        <p:cNvGrpSpPr/>
        <p:nvPr/>
      </p:nvGrpSpPr>
      <p:grpSpPr>
        <a:xfrm>
          <a:off x="0" y="0"/>
          <a:ext cx="0" cy="0"/>
          <a:chOff x="0" y="0"/>
          <a:chExt cx="0" cy="0"/>
        </a:xfrm>
      </p:grpSpPr>
      <p:pic>
        <p:nvPicPr>
          <p:cNvPr id="125" name="Screenshot 2020-04-21 at 15.28.58.png" descr="Screenshot 2020-04-21 at 15.28.58.png"/>
          <p:cNvPicPr>
            <a:picLocks noChangeAspect="1"/>
          </p:cNvPicPr>
          <p:nvPr/>
        </p:nvPicPr>
        <p:blipFill>
          <a:blip r:embed="rId2"/>
          <a:stretch>
            <a:fillRect/>
          </a:stretch>
        </p:blipFill>
        <p:spPr>
          <a:xfrm>
            <a:off x="1515070" y="2855"/>
            <a:ext cx="9144001" cy="6852291"/>
          </a:xfrm>
          <a:prstGeom prst="rect">
            <a:avLst/>
          </a:prstGeom>
          <a:ln w="12700">
            <a:miter lim="400000"/>
          </a:ln>
        </p:spPr>
      </p:pic>
      <p:sp>
        <p:nvSpPr>
          <p:cNvPr id="3" name="TextBox 2">
            <a:extLst>
              <a:ext uri="{FF2B5EF4-FFF2-40B4-BE49-F238E27FC236}">
                <a16:creationId xmlns:a16="http://schemas.microsoft.com/office/drawing/2014/main" id="{E64EC985-FCCA-43BC-910C-7D035D123F91}"/>
              </a:ext>
            </a:extLst>
          </p:cNvPr>
          <p:cNvSpPr txBox="1"/>
          <p:nvPr/>
        </p:nvSpPr>
        <p:spPr>
          <a:xfrm>
            <a:off x="6951501" y="0"/>
            <a:ext cx="2202024" cy="461665"/>
          </a:xfrm>
          <a:prstGeom prst="rect">
            <a:avLst/>
          </a:prstGeom>
          <a:noFill/>
        </p:spPr>
        <p:txBody>
          <a:bodyPr wrap="square" rtlCol="0">
            <a:spAutoFit/>
          </a:bodyPr>
          <a:lstStyle/>
          <a:p>
            <a:r>
              <a:rPr lang="en-GB" sz="2400" dirty="0">
                <a:solidFill>
                  <a:srgbClr val="A7AAA9"/>
                </a:solidFill>
              </a:rPr>
              <a:t>- 2</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B2929"/>
        </a:solidFill>
        <a:effectLst/>
      </p:bgPr>
    </p:bg>
    <p:spTree>
      <p:nvGrpSpPr>
        <p:cNvPr id="1" name=""/>
        <p:cNvGrpSpPr/>
        <p:nvPr/>
      </p:nvGrpSpPr>
      <p:grpSpPr>
        <a:xfrm>
          <a:off x="0" y="0"/>
          <a:ext cx="0" cy="0"/>
          <a:chOff x="0" y="0"/>
          <a:chExt cx="0" cy="0"/>
        </a:xfrm>
      </p:grpSpPr>
      <p:sp>
        <p:nvSpPr>
          <p:cNvPr id="119" name="Title"/>
          <p:cNvSpPr txBox="1">
            <a:spLocks noGrp="1"/>
          </p:cNvSpPr>
          <p:nvPr>
            <p:ph type="ctrTitle"/>
          </p:nvPr>
        </p:nvSpPr>
        <p:spPr>
          <a:prstGeom prst="rect">
            <a:avLst/>
          </a:prstGeom>
        </p:spPr>
        <p:txBody>
          <a:bodyPr/>
          <a:lstStyle/>
          <a:p>
            <a:endParaRPr/>
          </a:p>
        </p:txBody>
      </p:sp>
      <p:sp>
        <p:nvSpPr>
          <p:cNvPr id="120" name="Body"/>
          <p:cNvSpPr txBox="1">
            <a:spLocks noGrp="1"/>
          </p:cNvSpPr>
          <p:nvPr>
            <p:ph type="subTitle" sz="quarter" idx="1"/>
          </p:nvPr>
        </p:nvSpPr>
        <p:spPr>
          <a:prstGeom prst="rect">
            <a:avLst/>
          </a:prstGeom>
        </p:spPr>
        <p:txBody>
          <a:bodyPr/>
          <a:lstStyle/>
          <a:p>
            <a:endParaRPr/>
          </a:p>
        </p:txBody>
      </p:sp>
      <p:pic>
        <p:nvPicPr>
          <p:cNvPr id="121" name="Screenshot 2020-04-21 at 15.29.18.png" descr="Screenshot 2020-04-21 at 15.29.18.png"/>
          <p:cNvPicPr>
            <a:picLocks noChangeAspect="1"/>
          </p:cNvPicPr>
          <p:nvPr/>
        </p:nvPicPr>
        <p:blipFill>
          <a:blip r:embed="rId2"/>
          <a:stretch>
            <a:fillRect/>
          </a:stretch>
        </p:blipFill>
        <p:spPr>
          <a:xfrm>
            <a:off x="1518880" y="-1"/>
            <a:ext cx="9136381" cy="6858001"/>
          </a:xfrm>
          <a:prstGeom prst="rect">
            <a:avLst/>
          </a:prstGeom>
          <a:ln w="12700">
            <a:miter lim="400000"/>
          </a:ln>
        </p:spPr>
      </p:pic>
      <p:sp>
        <p:nvSpPr>
          <p:cNvPr id="5" name="TextBox 4">
            <a:extLst>
              <a:ext uri="{FF2B5EF4-FFF2-40B4-BE49-F238E27FC236}">
                <a16:creationId xmlns:a16="http://schemas.microsoft.com/office/drawing/2014/main" id="{8BACA7E0-EEB6-4B72-9958-08836EDCA0E4}"/>
              </a:ext>
            </a:extLst>
          </p:cNvPr>
          <p:cNvSpPr txBox="1"/>
          <p:nvPr/>
        </p:nvSpPr>
        <p:spPr>
          <a:xfrm>
            <a:off x="4786545" y="-1"/>
            <a:ext cx="2202024" cy="707886"/>
          </a:xfrm>
          <a:prstGeom prst="rect">
            <a:avLst/>
          </a:prstGeom>
          <a:noFill/>
        </p:spPr>
        <p:txBody>
          <a:bodyPr wrap="square" rtlCol="0">
            <a:spAutoFit/>
          </a:bodyPr>
          <a:lstStyle/>
          <a:p>
            <a:r>
              <a:rPr lang="en-GB" sz="4000" dirty="0">
                <a:solidFill>
                  <a:srgbClr val="A7AAA9"/>
                </a:solidFill>
              </a:rPr>
              <a:t>- 1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B2929"/>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D9C78B-DD49-4D90-9FDC-034C858808E6}"/>
              </a:ext>
            </a:extLst>
          </p:cNvPr>
          <p:cNvSpPr txBox="1"/>
          <p:nvPr/>
        </p:nvSpPr>
        <p:spPr>
          <a:xfrm>
            <a:off x="298580" y="195942"/>
            <a:ext cx="6727371" cy="1200329"/>
          </a:xfrm>
          <a:prstGeom prst="rect">
            <a:avLst/>
          </a:prstGeom>
          <a:noFill/>
        </p:spPr>
        <p:txBody>
          <a:bodyPr wrap="square" rtlCol="0">
            <a:spAutoFit/>
          </a:bodyPr>
          <a:lstStyle/>
          <a:p>
            <a:r>
              <a:rPr lang="en-US" dirty="0">
                <a:solidFill>
                  <a:schemeClr val="bg1"/>
                </a:solidFill>
                <a:latin typeface="Candara" panose="020E0502030303020204" pitchFamily="34" charset="0"/>
                <a:ea typeface="Cambria" panose="02040503050406030204" pitchFamily="18" charset="0"/>
              </a:rPr>
              <a:t>One of the features of our game that we think held the best user experience was the alarm stage of the game. The frantic nature of it, combined with the music and sound effects made it an immersive and engaging part of </a:t>
            </a:r>
            <a:r>
              <a:rPr lang="en-US" dirty="0" err="1">
                <a:solidFill>
                  <a:schemeClr val="bg1"/>
                </a:solidFill>
                <a:latin typeface="Candara" panose="020E0502030303020204" pitchFamily="34" charset="0"/>
                <a:ea typeface="Cambria" panose="02040503050406030204" pitchFamily="18" charset="0"/>
              </a:rPr>
              <a:t>iSpy</a:t>
            </a:r>
            <a:r>
              <a:rPr lang="en-US" dirty="0">
                <a:solidFill>
                  <a:schemeClr val="bg1"/>
                </a:solidFill>
                <a:latin typeface="Candara" panose="020E0502030303020204" pitchFamily="34" charset="0"/>
                <a:ea typeface="Cambria" panose="02040503050406030204" pitchFamily="18" charset="0"/>
              </a:rPr>
              <a:t>.</a:t>
            </a:r>
            <a:endParaRPr lang="en-GB" dirty="0">
              <a:solidFill>
                <a:schemeClr val="bg1"/>
              </a:solidFill>
              <a:latin typeface="Candara" panose="020E0502030303020204" pitchFamily="34" charset="0"/>
              <a:ea typeface="Cambria" panose="02040503050406030204" pitchFamily="18" charset="0"/>
            </a:endParaRPr>
          </a:p>
        </p:txBody>
      </p:sp>
      <p:pic>
        <p:nvPicPr>
          <p:cNvPr id="5" name="Picture 4">
            <a:extLst>
              <a:ext uri="{FF2B5EF4-FFF2-40B4-BE49-F238E27FC236}">
                <a16:creationId xmlns:a16="http://schemas.microsoft.com/office/drawing/2014/main" id="{562B7E84-C5F7-4BFD-916D-8531279743A4}"/>
              </a:ext>
            </a:extLst>
          </p:cNvPr>
          <p:cNvPicPr>
            <a:picLocks noChangeAspect="1"/>
          </p:cNvPicPr>
          <p:nvPr/>
        </p:nvPicPr>
        <p:blipFill rotWithShape="1">
          <a:blip r:embed="rId2"/>
          <a:srcRect l="34292" r="35746" b="43906"/>
          <a:stretch/>
        </p:blipFill>
        <p:spPr>
          <a:xfrm>
            <a:off x="9982442" y="2387025"/>
            <a:ext cx="2090058" cy="2070629"/>
          </a:xfrm>
          <a:prstGeom prst="rect">
            <a:avLst/>
          </a:prstGeom>
        </p:spPr>
      </p:pic>
      <p:sp>
        <p:nvSpPr>
          <p:cNvPr id="6" name="TextBox 5">
            <a:extLst>
              <a:ext uri="{FF2B5EF4-FFF2-40B4-BE49-F238E27FC236}">
                <a16:creationId xmlns:a16="http://schemas.microsoft.com/office/drawing/2014/main" id="{CB1D9104-D2E3-4649-988C-DD6F66A0B86B}"/>
              </a:ext>
            </a:extLst>
          </p:cNvPr>
          <p:cNvSpPr txBox="1"/>
          <p:nvPr/>
        </p:nvSpPr>
        <p:spPr>
          <a:xfrm>
            <a:off x="298580" y="1492898"/>
            <a:ext cx="6662057" cy="923330"/>
          </a:xfrm>
          <a:prstGeom prst="rect">
            <a:avLst/>
          </a:prstGeom>
          <a:noFill/>
        </p:spPr>
        <p:txBody>
          <a:bodyPr wrap="square" rtlCol="0">
            <a:spAutoFit/>
          </a:bodyPr>
          <a:lstStyle/>
          <a:p>
            <a:r>
              <a:rPr lang="en-US" dirty="0">
                <a:solidFill>
                  <a:schemeClr val="bg1"/>
                </a:solidFill>
                <a:latin typeface="Candara" panose="020E0502030303020204" pitchFamily="34" charset="0"/>
              </a:rPr>
              <a:t>As well as being one of the best user experiences in the game, it was relatively technically complex to complete in all three aspects of development, those being html, CSS and JavaScript.</a:t>
            </a:r>
            <a:endParaRPr lang="en-GB" dirty="0">
              <a:solidFill>
                <a:schemeClr val="bg1"/>
              </a:solidFill>
              <a:latin typeface="Candara" panose="020E0502030303020204" pitchFamily="34" charset="0"/>
            </a:endParaRPr>
          </a:p>
        </p:txBody>
      </p:sp>
      <p:sp>
        <p:nvSpPr>
          <p:cNvPr id="7" name="TextBox 6">
            <a:extLst>
              <a:ext uri="{FF2B5EF4-FFF2-40B4-BE49-F238E27FC236}">
                <a16:creationId xmlns:a16="http://schemas.microsoft.com/office/drawing/2014/main" id="{74E2FBBB-8543-4297-B756-38279CC5160A}"/>
              </a:ext>
            </a:extLst>
          </p:cNvPr>
          <p:cNvSpPr txBox="1"/>
          <p:nvPr/>
        </p:nvSpPr>
        <p:spPr>
          <a:xfrm>
            <a:off x="8788121" y="1346296"/>
            <a:ext cx="3107094" cy="923330"/>
          </a:xfrm>
          <a:prstGeom prst="rect">
            <a:avLst/>
          </a:prstGeom>
          <a:solidFill>
            <a:schemeClr val="bg1">
              <a:lumMod val="65000"/>
            </a:schemeClr>
          </a:solidFill>
        </p:spPr>
        <p:txBody>
          <a:bodyPr wrap="square" rtlCol="0">
            <a:spAutoFit/>
          </a:bodyPr>
          <a:lstStyle/>
          <a:p>
            <a:r>
              <a:rPr lang="en-US" dirty="0">
                <a:latin typeface="Candara" panose="020E0502030303020204" pitchFamily="34" charset="0"/>
              </a:rPr>
              <a:t>The timer particularly was one of the most complex parts of this stage.</a:t>
            </a:r>
            <a:endParaRPr lang="en-GB" dirty="0">
              <a:latin typeface="Candara" panose="020E0502030303020204" pitchFamily="34" charset="0"/>
            </a:endParaRPr>
          </a:p>
        </p:txBody>
      </p:sp>
      <p:cxnSp>
        <p:nvCxnSpPr>
          <p:cNvPr id="9" name="Straight Arrow Connector 8">
            <a:extLst>
              <a:ext uri="{FF2B5EF4-FFF2-40B4-BE49-F238E27FC236}">
                <a16:creationId xmlns:a16="http://schemas.microsoft.com/office/drawing/2014/main" id="{A271B227-3B16-4834-8BD9-CC3463F382D4}"/>
              </a:ext>
            </a:extLst>
          </p:cNvPr>
          <p:cNvCxnSpPr>
            <a:cxnSpLocks/>
            <a:stCxn id="7" idx="2"/>
          </p:cNvCxnSpPr>
          <p:nvPr/>
        </p:nvCxnSpPr>
        <p:spPr>
          <a:xfrm>
            <a:off x="10341668" y="2269626"/>
            <a:ext cx="685803" cy="66287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 name="TextBox 10">
            <a:extLst>
              <a:ext uri="{FF2B5EF4-FFF2-40B4-BE49-F238E27FC236}">
                <a16:creationId xmlns:a16="http://schemas.microsoft.com/office/drawing/2014/main" id="{6983D914-497F-43CD-9B76-CBB6878BAA9F}"/>
              </a:ext>
            </a:extLst>
          </p:cNvPr>
          <p:cNvSpPr txBox="1"/>
          <p:nvPr/>
        </p:nvSpPr>
        <p:spPr>
          <a:xfrm>
            <a:off x="298580" y="2687216"/>
            <a:ext cx="6522098" cy="1077218"/>
          </a:xfrm>
          <a:prstGeom prst="rect">
            <a:avLst/>
          </a:prstGeom>
          <a:solidFill>
            <a:schemeClr val="bg1">
              <a:lumMod val="65000"/>
            </a:schemeClr>
          </a:solidFill>
        </p:spPr>
        <p:txBody>
          <a:bodyPr wrap="square" rtlCol="0">
            <a:spAutoFit/>
          </a:bodyPr>
          <a:lstStyle/>
          <a:p>
            <a:r>
              <a:rPr lang="en-US" sz="1600" dirty="0">
                <a:latin typeface="Candara" panose="020E0502030303020204" pitchFamily="34" charset="0"/>
              </a:rPr>
              <a:t>The alarm also chose a random prompt when it loaded which helped to promote replay ability in </a:t>
            </a:r>
            <a:r>
              <a:rPr lang="en-US" sz="1600" dirty="0" err="1">
                <a:latin typeface="Candara" panose="020E0502030303020204" pitchFamily="34" charset="0"/>
              </a:rPr>
              <a:t>iSpy</a:t>
            </a:r>
            <a:r>
              <a:rPr lang="en-US" sz="1600" dirty="0">
                <a:latin typeface="Candara" panose="020E0502030303020204" pitchFamily="34" charset="0"/>
              </a:rPr>
              <a:t>. We hoped that this combined with our equipment system meant that the user could play our game in multiple different ways, getting a different outcome depending on their choices.</a:t>
            </a:r>
            <a:endParaRPr lang="en-GB" sz="1600" dirty="0">
              <a:latin typeface="Candara" panose="020E0502030303020204" pitchFamily="34" charset="0"/>
            </a:endParaRPr>
          </a:p>
        </p:txBody>
      </p:sp>
      <p:pic>
        <p:nvPicPr>
          <p:cNvPr id="12" name="Picture 11">
            <a:extLst>
              <a:ext uri="{FF2B5EF4-FFF2-40B4-BE49-F238E27FC236}">
                <a16:creationId xmlns:a16="http://schemas.microsoft.com/office/drawing/2014/main" id="{7BA901C5-A3C9-428C-92B2-26B1D3012692}"/>
              </a:ext>
            </a:extLst>
          </p:cNvPr>
          <p:cNvPicPr>
            <a:picLocks noChangeAspect="1"/>
          </p:cNvPicPr>
          <p:nvPr/>
        </p:nvPicPr>
        <p:blipFill>
          <a:blip r:embed="rId3"/>
          <a:stretch>
            <a:fillRect/>
          </a:stretch>
        </p:blipFill>
        <p:spPr>
          <a:xfrm>
            <a:off x="676946" y="3812737"/>
            <a:ext cx="5372879" cy="2889189"/>
          </a:xfrm>
          <a:prstGeom prst="rect">
            <a:avLst/>
          </a:prstGeom>
        </p:spPr>
      </p:pic>
      <p:cxnSp>
        <p:nvCxnSpPr>
          <p:cNvPr id="14" name="Straight Arrow Connector 13">
            <a:extLst>
              <a:ext uri="{FF2B5EF4-FFF2-40B4-BE49-F238E27FC236}">
                <a16:creationId xmlns:a16="http://schemas.microsoft.com/office/drawing/2014/main" id="{9DC4CD7B-AE98-4F75-B629-799D8487B2AB}"/>
              </a:ext>
            </a:extLst>
          </p:cNvPr>
          <p:cNvCxnSpPr>
            <a:cxnSpLocks/>
          </p:cNvCxnSpPr>
          <p:nvPr/>
        </p:nvCxnSpPr>
        <p:spPr>
          <a:xfrm flipH="1">
            <a:off x="2295331" y="3764434"/>
            <a:ext cx="522514" cy="341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E9FF8F1B-7F17-44A7-9354-9FCB48E9FFF5}"/>
              </a:ext>
            </a:extLst>
          </p:cNvPr>
          <p:cNvPicPr>
            <a:picLocks noChangeAspect="1"/>
          </p:cNvPicPr>
          <p:nvPr/>
        </p:nvPicPr>
        <p:blipFill>
          <a:blip r:embed="rId4"/>
          <a:stretch>
            <a:fillRect/>
          </a:stretch>
        </p:blipFill>
        <p:spPr>
          <a:xfrm>
            <a:off x="6993294" y="2529102"/>
            <a:ext cx="2883162" cy="4045033"/>
          </a:xfrm>
          <a:prstGeom prst="rect">
            <a:avLst/>
          </a:prstGeom>
        </p:spPr>
      </p:pic>
      <p:sp>
        <p:nvSpPr>
          <p:cNvPr id="13" name="TextBox 12">
            <a:extLst>
              <a:ext uri="{FF2B5EF4-FFF2-40B4-BE49-F238E27FC236}">
                <a16:creationId xmlns:a16="http://schemas.microsoft.com/office/drawing/2014/main" id="{8F87814B-20FB-4B03-9C4A-484DD0A8940C}"/>
              </a:ext>
            </a:extLst>
          </p:cNvPr>
          <p:cNvSpPr txBox="1"/>
          <p:nvPr/>
        </p:nvSpPr>
        <p:spPr>
          <a:xfrm>
            <a:off x="7268839" y="211331"/>
            <a:ext cx="3072829" cy="584775"/>
          </a:xfrm>
          <a:prstGeom prst="rect">
            <a:avLst/>
          </a:prstGeom>
          <a:noFill/>
        </p:spPr>
        <p:txBody>
          <a:bodyPr wrap="none" rtlCol="0">
            <a:spAutoFit/>
          </a:bodyPr>
          <a:lstStyle/>
          <a:p>
            <a:r>
              <a:rPr lang="en-GB" sz="3200" dirty="0">
                <a:solidFill>
                  <a:schemeClr val="bg1">
                    <a:lumMod val="85000"/>
                  </a:schemeClr>
                </a:solidFill>
              </a:rPr>
              <a:t>KEY FEATURES - 2</a:t>
            </a:r>
          </a:p>
        </p:txBody>
      </p:sp>
    </p:spTree>
    <p:extLst>
      <p:ext uri="{BB962C8B-B14F-4D97-AF65-F5344CB8AC3E}">
        <p14:creationId xmlns:p14="http://schemas.microsoft.com/office/powerpoint/2010/main" val="1460461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B2929"/>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2805638F-C4BC-4DE6-8411-990FE409A3EC}"/>
              </a:ext>
            </a:extLst>
          </p:cNvPr>
          <p:cNvSpPr/>
          <p:nvPr/>
        </p:nvSpPr>
        <p:spPr>
          <a:xfrm>
            <a:off x="128723" y="1165775"/>
            <a:ext cx="2381905" cy="19592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7EA043FE-A1EA-4BD1-8EFB-6A5F1096BD06}"/>
              </a:ext>
            </a:extLst>
          </p:cNvPr>
          <p:cNvSpPr/>
          <p:nvPr/>
        </p:nvSpPr>
        <p:spPr>
          <a:xfrm>
            <a:off x="2751853" y="238622"/>
            <a:ext cx="4614812" cy="266249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04DBDA06-E231-4811-88AC-42EAF837E08B}"/>
              </a:ext>
            </a:extLst>
          </p:cNvPr>
          <p:cNvSpPr/>
          <p:nvPr/>
        </p:nvSpPr>
        <p:spPr>
          <a:xfrm>
            <a:off x="140897" y="3383060"/>
            <a:ext cx="4614812" cy="326407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DD229BE-4124-48CA-9BB2-DD9A04FD7399}"/>
              </a:ext>
            </a:extLst>
          </p:cNvPr>
          <p:cNvSpPr/>
          <p:nvPr/>
        </p:nvSpPr>
        <p:spPr>
          <a:xfrm>
            <a:off x="5104134" y="4904048"/>
            <a:ext cx="6847333" cy="18628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200979A9-8644-42FF-9AE5-A1826228F808}"/>
              </a:ext>
            </a:extLst>
          </p:cNvPr>
          <p:cNvSpPr/>
          <p:nvPr/>
        </p:nvSpPr>
        <p:spPr>
          <a:xfrm>
            <a:off x="5530289" y="3184342"/>
            <a:ext cx="6421178" cy="15846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18C12A42-2DD2-4A03-A529-DA680AC641E7}"/>
              </a:ext>
            </a:extLst>
          </p:cNvPr>
          <p:cNvSpPr/>
          <p:nvPr/>
        </p:nvSpPr>
        <p:spPr>
          <a:xfrm>
            <a:off x="7468295" y="228657"/>
            <a:ext cx="4614812" cy="24285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0D52BA56-5E0E-48E5-B5BB-263DC66FB257}"/>
              </a:ext>
            </a:extLst>
          </p:cNvPr>
          <p:cNvPicPr>
            <a:picLocks noChangeAspect="1"/>
          </p:cNvPicPr>
          <p:nvPr/>
        </p:nvPicPr>
        <p:blipFill>
          <a:blip r:embed="rId2"/>
          <a:stretch>
            <a:fillRect/>
          </a:stretch>
        </p:blipFill>
        <p:spPr>
          <a:xfrm>
            <a:off x="8528051" y="5379231"/>
            <a:ext cx="3352800" cy="1323975"/>
          </a:xfrm>
          <a:prstGeom prst="rect">
            <a:avLst/>
          </a:prstGeom>
        </p:spPr>
      </p:pic>
      <p:pic>
        <p:nvPicPr>
          <p:cNvPr id="6" name="Picture 5" descr="A close up of a logo&#10;&#10;Description automatically generated">
            <a:extLst>
              <a:ext uri="{FF2B5EF4-FFF2-40B4-BE49-F238E27FC236}">
                <a16:creationId xmlns:a16="http://schemas.microsoft.com/office/drawing/2014/main" id="{583AB6F2-956B-4BA8-A331-247348C9CB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728" y="1320796"/>
            <a:ext cx="922794" cy="922794"/>
          </a:xfrm>
          <a:prstGeom prst="rect">
            <a:avLst/>
          </a:prstGeom>
        </p:spPr>
      </p:pic>
      <p:pic>
        <p:nvPicPr>
          <p:cNvPr id="9" name="Picture 8" descr="A close up of a logo&#10;&#10;Description automatically generated">
            <a:extLst>
              <a:ext uri="{FF2B5EF4-FFF2-40B4-BE49-F238E27FC236}">
                <a16:creationId xmlns:a16="http://schemas.microsoft.com/office/drawing/2014/main" id="{22D55609-A350-40F0-A77D-B5FC908394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9464" y="3460254"/>
            <a:ext cx="838627" cy="855421"/>
          </a:xfrm>
          <a:prstGeom prst="rect">
            <a:avLst/>
          </a:prstGeom>
        </p:spPr>
      </p:pic>
      <p:pic>
        <p:nvPicPr>
          <p:cNvPr id="11" name="Picture 10" descr="A close up of a logo&#10;&#10;Description automatically generated">
            <a:extLst>
              <a:ext uri="{FF2B5EF4-FFF2-40B4-BE49-F238E27FC236}">
                <a16:creationId xmlns:a16="http://schemas.microsoft.com/office/drawing/2014/main" id="{C17355E3-A549-446E-A346-12329345EA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0424" y="5608534"/>
            <a:ext cx="922794" cy="922794"/>
          </a:xfrm>
          <a:prstGeom prst="rect">
            <a:avLst/>
          </a:prstGeom>
        </p:spPr>
      </p:pic>
      <p:pic>
        <p:nvPicPr>
          <p:cNvPr id="13" name="Picture 12" descr="A close up of a logo&#10;&#10;Description automatically generated">
            <a:extLst>
              <a:ext uri="{FF2B5EF4-FFF2-40B4-BE49-F238E27FC236}">
                <a16:creationId xmlns:a16="http://schemas.microsoft.com/office/drawing/2014/main" id="{D36AB5AC-31B5-4E57-9C5A-9D04EAED16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8242" y="5579821"/>
            <a:ext cx="829811" cy="829811"/>
          </a:xfrm>
          <a:prstGeom prst="rect">
            <a:avLst/>
          </a:prstGeom>
        </p:spPr>
      </p:pic>
      <p:pic>
        <p:nvPicPr>
          <p:cNvPr id="17" name="Picture 16" descr="A close up of a logo&#10;&#10;Description automatically generated">
            <a:extLst>
              <a:ext uri="{FF2B5EF4-FFF2-40B4-BE49-F238E27FC236}">
                <a16:creationId xmlns:a16="http://schemas.microsoft.com/office/drawing/2014/main" id="{61BC3B8E-F10F-4AEE-B86A-4C57F214E1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50935" y="5066218"/>
            <a:ext cx="855421" cy="855421"/>
          </a:xfrm>
          <a:prstGeom prst="rect">
            <a:avLst/>
          </a:prstGeom>
        </p:spPr>
      </p:pic>
      <p:pic>
        <p:nvPicPr>
          <p:cNvPr id="19" name="Picture 18" descr="A close up of a logo&#10;&#10;Description automatically generated">
            <a:extLst>
              <a:ext uri="{FF2B5EF4-FFF2-40B4-BE49-F238E27FC236}">
                <a16:creationId xmlns:a16="http://schemas.microsoft.com/office/drawing/2014/main" id="{90BC0DD4-40CF-4541-A224-42ED7FE6A4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29692" y="1450302"/>
            <a:ext cx="1349912" cy="529166"/>
          </a:xfrm>
          <a:prstGeom prst="rect">
            <a:avLst/>
          </a:prstGeom>
        </p:spPr>
      </p:pic>
      <p:pic>
        <p:nvPicPr>
          <p:cNvPr id="21" name="Picture 20" descr="A picture containing dark, black, star&#10;&#10;Description automatically generated">
            <a:extLst>
              <a:ext uri="{FF2B5EF4-FFF2-40B4-BE49-F238E27FC236}">
                <a16:creationId xmlns:a16="http://schemas.microsoft.com/office/drawing/2014/main" id="{86DFCE6F-B404-4EB3-98D7-AE36F3A86E7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93492" y="3349623"/>
            <a:ext cx="1076684" cy="1076684"/>
          </a:xfrm>
          <a:prstGeom prst="rect">
            <a:avLst/>
          </a:prstGeom>
        </p:spPr>
      </p:pic>
      <p:pic>
        <p:nvPicPr>
          <p:cNvPr id="23" name="Picture 22" descr="A picture containing kite, outdoor, flying, man&#10;&#10;Description automatically generated">
            <a:extLst>
              <a:ext uri="{FF2B5EF4-FFF2-40B4-BE49-F238E27FC236}">
                <a16:creationId xmlns:a16="http://schemas.microsoft.com/office/drawing/2014/main" id="{021C2CB2-B7D7-486A-A363-F84E7D85FA2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44934" y="1215202"/>
            <a:ext cx="1076684" cy="1063500"/>
          </a:xfrm>
          <a:prstGeom prst="rect">
            <a:avLst/>
          </a:prstGeom>
        </p:spPr>
      </p:pic>
      <p:pic>
        <p:nvPicPr>
          <p:cNvPr id="24" name="Picture 23">
            <a:extLst>
              <a:ext uri="{FF2B5EF4-FFF2-40B4-BE49-F238E27FC236}">
                <a16:creationId xmlns:a16="http://schemas.microsoft.com/office/drawing/2014/main" id="{7FB1BC6D-C77B-42BB-852D-3A5A669B2111}"/>
              </a:ext>
            </a:extLst>
          </p:cNvPr>
          <p:cNvPicPr>
            <a:picLocks noChangeAspect="1"/>
          </p:cNvPicPr>
          <p:nvPr/>
        </p:nvPicPr>
        <p:blipFill>
          <a:blip r:embed="rId11"/>
          <a:stretch>
            <a:fillRect/>
          </a:stretch>
        </p:blipFill>
        <p:spPr>
          <a:xfrm>
            <a:off x="8593305" y="3929091"/>
            <a:ext cx="3079403" cy="484115"/>
          </a:xfrm>
          <a:prstGeom prst="rect">
            <a:avLst/>
          </a:prstGeom>
        </p:spPr>
      </p:pic>
      <p:sp>
        <p:nvSpPr>
          <p:cNvPr id="25" name="TextBox 24">
            <a:extLst>
              <a:ext uri="{FF2B5EF4-FFF2-40B4-BE49-F238E27FC236}">
                <a16:creationId xmlns:a16="http://schemas.microsoft.com/office/drawing/2014/main" id="{C63051CB-D774-4F3C-AF8E-1BE793114721}"/>
              </a:ext>
            </a:extLst>
          </p:cNvPr>
          <p:cNvSpPr txBox="1"/>
          <p:nvPr/>
        </p:nvSpPr>
        <p:spPr>
          <a:xfrm>
            <a:off x="8558894" y="3252868"/>
            <a:ext cx="3148224" cy="646331"/>
          </a:xfrm>
          <a:prstGeom prst="rect">
            <a:avLst/>
          </a:prstGeom>
          <a:noFill/>
        </p:spPr>
        <p:txBody>
          <a:bodyPr wrap="square" rtlCol="0">
            <a:spAutoFit/>
          </a:bodyPr>
          <a:lstStyle/>
          <a:p>
            <a:r>
              <a:rPr lang="en-GB" dirty="0"/>
              <a:t>From clipart-library.com and edited to suit style :</a:t>
            </a:r>
          </a:p>
        </p:txBody>
      </p:sp>
      <p:pic>
        <p:nvPicPr>
          <p:cNvPr id="28" name="Picture 27" descr="A close up of a knife&#10;&#10;Description automatically generated">
            <a:extLst>
              <a:ext uri="{FF2B5EF4-FFF2-40B4-BE49-F238E27FC236}">
                <a16:creationId xmlns:a16="http://schemas.microsoft.com/office/drawing/2014/main" id="{B556011B-DAF7-4ABD-A4DB-EAB58CCCAD2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04134" y="5579821"/>
            <a:ext cx="922795" cy="922795"/>
          </a:xfrm>
          <a:prstGeom prst="rect">
            <a:avLst/>
          </a:prstGeom>
        </p:spPr>
      </p:pic>
      <p:sp>
        <p:nvSpPr>
          <p:cNvPr id="29" name="TextBox 28">
            <a:extLst>
              <a:ext uri="{FF2B5EF4-FFF2-40B4-BE49-F238E27FC236}">
                <a16:creationId xmlns:a16="http://schemas.microsoft.com/office/drawing/2014/main" id="{94B64E29-B45F-492A-AEB9-0746C286CD3A}"/>
              </a:ext>
            </a:extLst>
          </p:cNvPr>
          <p:cNvSpPr txBox="1"/>
          <p:nvPr/>
        </p:nvSpPr>
        <p:spPr>
          <a:xfrm>
            <a:off x="2320822" y="3429000"/>
            <a:ext cx="2105801" cy="1200329"/>
          </a:xfrm>
          <a:prstGeom prst="rect">
            <a:avLst/>
          </a:prstGeom>
          <a:noFill/>
        </p:spPr>
        <p:txBody>
          <a:bodyPr wrap="square" rtlCol="0">
            <a:spAutoFit/>
          </a:bodyPr>
          <a:lstStyle/>
          <a:p>
            <a:r>
              <a:rPr lang="en-GB" dirty="0"/>
              <a:t>From webstockreview.net and then edited to suit style :</a:t>
            </a:r>
          </a:p>
        </p:txBody>
      </p:sp>
      <p:pic>
        <p:nvPicPr>
          <p:cNvPr id="30" name="Picture 29">
            <a:extLst>
              <a:ext uri="{FF2B5EF4-FFF2-40B4-BE49-F238E27FC236}">
                <a16:creationId xmlns:a16="http://schemas.microsoft.com/office/drawing/2014/main" id="{1461E1FA-0698-4015-BC6F-FABAF671EFBB}"/>
              </a:ext>
            </a:extLst>
          </p:cNvPr>
          <p:cNvPicPr>
            <a:picLocks noChangeAspect="1"/>
          </p:cNvPicPr>
          <p:nvPr/>
        </p:nvPicPr>
        <p:blipFill>
          <a:blip r:embed="rId13"/>
          <a:stretch>
            <a:fillRect/>
          </a:stretch>
        </p:blipFill>
        <p:spPr>
          <a:xfrm>
            <a:off x="266159" y="3899199"/>
            <a:ext cx="1780199" cy="2334039"/>
          </a:xfrm>
          <a:prstGeom prst="rect">
            <a:avLst/>
          </a:prstGeom>
        </p:spPr>
      </p:pic>
      <p:pic>
        <p:nvPicPr>
          <p:cNvPr id="31" name="Picture 30">
            <a:extLst>
              <a:ext uri="{FF2B5EF4-FFF2-40B4-BE49-F238E27FC236}">
                <a16:creationId xmlns:a16="http://schemas.microsoft.com/office/drawing/2014/main" id="{D95BC526-DEA0-4075-BA9E-35A401266A89}"/>
              </a:ext>
            </a:extLst>
          </p:cNvPr>
          <p:cNvPicPr>
            <a:picLocks noChangeAspect="1"/>
          </p:cNvPicPr>
          <p:nvPr/>
        </p:nvPicPr>
        <p:blipFill>
          <a:blip r:embed="rId14"/>
          <a:stretch>
            <a:fillRect/>
          </a:stretch>
        </p:blipFill>
        <p:spPr>
          <a:xfrm>
            <a:off x="10402239" y="297041"/>
            <a:ext cx="1610252" cy="2248160"/>
          </a:xfrm>
          <a:prstGeom prst="rect">
            <a:avLst/>
          </a:prstGeom>
        </p:spPr>
      </p:pic>
      <p:sp>
        <p:nvSpPr>
          <p:cNvPr id="32" name="TextBox 31">
            <a:extLst>
              <a:ext uri="{FF2B5EF4-FFF2-40B4-BE49-F238E27FC236}">
                <a16:creationId xmlns:a16="http://schemas.microsoft.com/office/drawing/2014/main" id="{860F87A1-AD89-494B-AFF2-E12C07FDF6BA}"/>
              </a:ext>
            </a:extLst>
          </p:cNvPr>
          <p:cNvSpPr txBox="1"/>
          <p:nvPr/>
        </p:nvSpPr>
        <p:spPr>
          <a:xfrm>
            <a:off x="7603387" y="618087"/>
            <a:ext cx="2986480" cy="646331"/>
          </a:xfrm>
          <a:prstGeom prst="rect">
            <a:avLst/>
          </a:prstGeom>
          <a:noFill/>
        </p:spPr>
        <p:txBody>
          <a:bodyPr wrap="square" rtlCol="0">
            <a:spAutoFit/>
          </a:bodyPr>
          <a:lstStyle/>
          <a:p>
            <a:r>
              <a:rPr lang="en-GB" dirty="0"/>
              <a:t>From pngitem.com and then edited to suit style</a:t>
            </a:r>
          </a:p>
        </p:txBody>
      </p:sp>
      <p:sp>
        <p:nvSpPr>
          <p:cNvPr id="37" name="TextBox 36">
            <a:extLst>
              <a:ext uri="{FF2B5EF4-FFF2-40B4-BE49-F238E27FC236}">
                <a16:creationId xmlns:a16="http://schemas.microsoft.com/office/drawing/2014/main" id="{2EFDEF8F-7C5A-4826-9FB8-1D6B1CB40293}"/>
              </a:ext>
            </a:extLst>
          </p:cNvPr>
          <p:cNvSpPr txBox="1"/>
          <p:nvPr/>
        </p:nvSpPr>
        <p:spPr>
          <a:xfrm>
            <a:off x="8473008" y="4937613"/>
            <a:ext cx="2986480" cy="369332"/>
          </a:xfrm>
          <a:prstGeom prst="rect">
            <a:avLst/>
          </a:prstGeom>
          <a:noFill/>
        </p:spPr>
        <p:txBody>
          <a:bodyPr wrap="square" rtlCol="0">
            <a:spAutoFit/>
          </a:bodyPr>
          <a:lstStyle/>
          <a:p>
            <a:r>
              <a:rPr lang="en-GB" dirty="0"/>
              <a:t>From favpng.com :</a:t>
            </a:r>
          </a:p>
        </p:txBody>
      </p:sp>
      <p:pic>
        <p:nvPicPr>
          <p:cNvPr id="38" name="Picture 37">
            <a:extLst>
              <a:ext uri="{FF2B5EF4-FFF2-40B4-BE49-F238E27FC236}">
                <a16:creationId xmlns:a16="http://schemas.microsoft.com/office/drawing/2014/main" id="{2CB523EE-9762-451A-B410-4A4F2638DF4F}"/>
              </a:ext>
            </a:extLst>
          </p:cNvPr>
          <p:cNvPicPr>
            <a:picLocks noChangeAspect="1"/>
          </p:cNvPicPr>
          <p:nvPr/>
        </p:nvPicPr>
        <p:blipFill>
          <a:blip r:embed="rId15"/>
          <a:stretch>
            <a:fillRect/>
          </a:stretch>
        </p:blipFill>
        <p:spPr>
          <a:xfrm>
            <a:off x="3921618" y="822728"/>
            <a:ext cx="3246467" cy="1950697"/>
          </a:xfrm>
          <a:prstGeom prst="rect">
            <a:avLst/>
          </a:prstGeom>
        </p:spPr>
      </p:pic>
      <p:sp>
        <p:nvSpPr>
          <p:cNvPr id="40" name="TextBox 39">
            <a:extLst>
              <a:ext uri="{FF2B5EF4-FFF2-40B4-BE49-F238E27FC236}">
                <a16:creationId xmlns:a16="http://schemas.microsoft.com/office/drawing/2014/main" id="{729C70DE-9129-4054-A850-BB3AE65BEEE8}"/>
              </a:ext>
            </a:extLst>
          </p:cNvPr>
          <p:cNvSpPr txBox="1"/>
          <p:nvPr/>
        </p:nvSpPr>
        <p:spPr>
          <a:xfrm>
            <a:off x="3564840" y="201235"/>
            <a:ext cx="2986480" cy="646331"/>
          </a:xfrm>
          <a:prstGeom prst="rect">
            <a:avLst/>
          </a:prstGeom>
          <a:noFill/>
        </p:spPr>
        <p:txBody>
          <a:bodyPr wrap="square" rtlCol="0">
            <a:spAutoFit/>
          </a:bodyPr>
          <a:lstStyle/>
          <a:p>
            <a:r>
              <a:rPr lang="en-GB" dirty="0"/>
              <a:t>From flaticon.com and then edited to suit style</a:t>
            </a:r>
          </a:p>
        </p:txBody>
      </p:sp>
      <p:sp>
        <p:nvSpPr>
          <p:cNvPr id="43" name="TextBox 42">
            <a:extLst>
              <a:ext uri="{FF2B5EF4-FFF2-40B4-BE49-F238E27FC236}">
                <a16:creationId xmlns:a16="http://schemas.microsoft.com/office/drawing/2014/main" id="{7B9E1EC3-6AA2-4936-8ED1-13FFFB789BBD}"/>
              </a:ext>
            </a:extLst>
          </p:cNvPr>
          <p:cNvSpPr txBox="1"/>
          <p:nvPr/>
        </p:nvSpPr>
        <p:spPr>
          <a:xfrm>
            <a:off x="185690" y="2278046"/>
            <a:ext cx="2234134" cy="646331"/>
          </a:xfrm>
          <a:prstGeom prst="rect">
            <a:avLst/>
          </a:prstGeom>
          <a:noFill/>
        </p:spPr>
        <p:txBody>
          <a:bodyPr wrap="square" rtlCol="0">
            <a:spAutoFit/>
          </a:bodyPr>
          <a:lstStyle/>
          <a:p>
            <a:r>
              <a:rPr lang="en-GB" dirty="0"/>
              <a:t>Made by David Bowman of Team 39</a:t>
            </a:r>
          </a:p>
        </p:txBody>
      </p:sp>
      <p:sp>
        <p:nvSpPr>
          <p:cNvPr id="44" name="TextBox 43">
            <a:extLst>
              <a:ext uri="{FF2B5EF4-FFF2-40B4-BE49-F238E27FC236}">
                <a16:creationId xmlns:a16="http://schemas.microsoft.com/office/drawing/2014/main" id="{CEF029A1-BD86-493C-92BF-FEF1BA63269D}"/>
              </a:ext>
            </a:extLst>
          </p:cNvPr>
          <p:cNvSpPr txBox="1"/>
          <p:nvPr/>
        </p:nvSpPr>
        <p:spPr>
          <a:xfrm>
            <a:off x="1890" y="42964"/>
            <a:ext cx="2778874" cy="1077218"/>
          </a:xfrm>
          <a:prstGeom prst="rect">
            <a:avLst/>
          </a:prstGeom>
          <a:noFill/>
        </p:spPr>
        <p:txBody>
          <a:bodyPr wrap="square" rtlCol="0">
            <a:spAutoFit/>
          </a:bodyPr>
          <a:lstStyle/>
          <a:p>
            <a:pPr algn="ctr"/>
            <a:r>
              <a:rPr lang="en-GB" sz="3200" dirty="0">
                <a:solidFill>
                  <a:schemeClr val="bg1">
                    <a:lumMod val="85000"/>
                  </a:schemeClr>
                </a:solidFill>
              </a:rPr>
              <a:t>Image Attributions - 1</a:t>
            </a:r>
          </a:p>
        </p:txBody>
      </p:sp>
    </p:spTree>
    <p:extLst>
      <p:ext uri="{BB962C8B-B14F-4D97-AF65-F5344CB8AC3E}">
        <p14:creationId xmlns:p14="http://schemas.microsoft.com/office/powerpoint/2010/main" val="567356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B2929"/>
        </a:solidFill>
        <a:effectLst/>
      </p:bgPr>
    </p:bg>
    <p:spTree>
      <p:nvGrpSpPr>
        <p:cNvPr id="1" name=""/>
        <p:cNvGrpSpPr/>
        <p:nvPr/>
      </p:nvGrpSpPr>
      <p:grpSpPr>
        <a:xfrm>
          <a:off x="0" y="0"/>
          <a:ext cx="0" cy="0"/>
          <a:chOff x="0" y="0"/>
          <a:chExt cx="0" cy="0"/>
        </a:xfrm>
      </p:grpSpPr>
      <p:pic>
        <p:nvPicPr>
          <p:cNvPr id="123" name="Screenshot 2020-04-21 at 15.29.08.png" descr="Screenshot 2020-04-21 at 15.29.08.png"/>
          <p:cNvPicPr>
            <a:picLocks noChangeAspect="1"/>
          </p:cNvPicPr>
          <p:nvPr/>
        </p:nvPicPr>
        <p:blipFill>
          <a:blip r:embed="rId2"/>
          <a:stretch>
            <a:fillRect/>
          </a:stretch>
        </p:blipFill>
        <p:spPr>
          <a:xfrm>
            <a:off x="1532930" y="5705"/>
            <a:ext cx="9144001" cy="6846590"/>
          </a:xfrm>
          <a:prstGeom prst="rect">
            <a:avLst/>
          </a:prstGeom>
          <a:ln w="12700">
            <a:miter lim="400000"/>
          </a:ln>
        </p:spPr>
      </p:pic>
      <p:sp>
        <p:nvSpPr>
          <p:cNvPr id="3" name="TextBox 2">
            <a:extLst>
              <a:ext uri="{FF2B5EF4-FFF2-40B4-BE49-F238E27FC236}">
                <a16:creationId xmlns:a16="http://schemas.microsoft.com/office/drawing/2014/main" id="{A6F20AD1-2473-4A27-BEFA-A16CD19303C9}"/>
              </a:ext>
            </a:extLst>
          </p:cNvPr>
          <p:cNvSpPr txBox="1"/>
          <p:nvPr/>
        </p:nvSpPr>
        <p:spPr>
          <a:xfrm>
            <a:off x="6203355" y="66675"/>
            <a:ext cx="2202024" cy="707886"/>
          </a:xfrm>
          <a:prstGeom prst="rect">
            <a:avLst/>
          </a:prstGeom>
          <a:noFill/>
        </p:spPr>
        <p:txBody>
          <a:bodyPr wrap="square" rtlCol="0">
            <a:spAutoFit/>
          </a:bodyPr>
          <a:lstStyle/>
          <a:p>
            <a:r>
              <a:rPr lang="en-GB" sz="4000" dirty="0">
                <a:solidFill>
                  <a:srgbClr val="A7AAA9"/>
                </a:solidFill>
              </a:rPr>
              <a:t>- 2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B2929"/>
        </a:solidFill>
        <a:effectLst/>
      </p:bgPr>
    </p:bg>
    <p:spTree>
      <p:nvGrpSpPr>
        <p:cNvPr id="1" name=""/>
        <p:cNvGrpSpPr/>
        <p:nvPr/>
      </p:nvGrpSpPr>
      <p:grpSpPr>
        <a:xfrm>
          <a:off x="0" y="0"/>
          <a:ext cx="0" cy="0"/>
          <a:chOff x="0" y="0"/>
          <a:chExt cx="0" cy="0"/>
        </a:xfrm>
      </p:grpSpPr>
      <p:pic>
        <p:nvPicPr>
          <p:cNvPr id="131" name="Screenshot 2020-04-21 at 10.39.07.png" descr="Screenshot 2020-04-21 at 10.39.07.png"/>
          <p:cNvPicPr>
            <a:picLocks noChangeAspect="1"/>
          </p:cNvPicPr>
          <p:nvPr/>
        </p:nvPicPr>
        <p:blipFill>
          <a:blip r:embed="rId2"/>
          <a:stretch>
            <a:fillRect/>
          </a:stretch>
        </p:blipFill>
        <p:spPr>
          <a:xfrm>
            <a:off x="1371600" y="0"/>
            <a:ext cx="9296401" cy="6787991"/>
          </a:xfrm>
          <a:prstGeom prst="rect">
            <a:avLst/>
          </a:prstGeom>
          <a:ln w="12700">
            <a:miter lim="400000"/>
          </a:ln>
        </p:spPr>
      </p:pic>
      <p:sp>
        <p:nvSpPr>
          <p:cNvPr id="2" name="TextBox 1">
            <a:extLst>
              <a:ext uri="{FF2B5EF4-FFF2-40B4-BE49-F238E27FC236}">
                <a16:creationId xmlns:a16="http://schemas.microsoft.com/office/drawing/2014/main" id="{64E6ABCC-A978-4E5D-A91F-EEA1F6553D46}"/>
              </a:ext>
            </a:extLst>
          </p:cNvPr>
          <p:cNvSpPr txBox="1"/>
          <p:nvPr/>
        </p:nvSpPr>
        <p:spPr>
          <a:xfrm>
            <a:off x="6512768" y="690465"/>
            <a:ext cx="2202024" cy="707886"/>
          </a:xfrm>
          <a:prstGeom prst="rect">
            <a:avLst/>
          </a:prstGeom>
          <a:noFill/>
        </p:spPr>
        <p:txBody>
          <a:bodyPr wrap="square" rtlCol="0">
            <a:spAutoFit/>
          </a:bodyPr>
          <a:lstStyle/>
          <a:p>
            <a:r>
              <a:rPr lang="en-GB" sz="4000" dirty="0">
                <a:solidFill>
                  <a:srgbClr val="A7AAA9"/>
                </a:solidFill>
              </a:rPr>
              <a:t>- 1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B2929"/>
        </a:solidFill>
        <a:effectLst/>
      </p:bgPr>
    </p:bg>
    <p:spTree>
      <p:nvGrpSpPr>
        <p:cNvPr id="1" name=""/>
        <p:cNvGrpSpPr/>
        <p:nvPr/>
      </p:nvGrpSpPr>
      <p:grpSpPr>
        <a:xfrm>
          <a:off x="0" y="0"/>
          <a:ext cx="0" cy="0"/>
          <a:chOff x="0" y="0"/>
          <a:chExt cx="0" cy="0"/>
        </a:xfrm>
      </p:grpSpPr>
      <p:pic>
        <p:nvPicPr>
          <p:cNvPr id="129" name="Screenshot 2020-04-21 at 10.39.16.png" descr="Screenshot 2020-04-21 at 10.39.16.png"/>
          <p:cNvPicPr>
            <a:picLocks noChangeAspect="1"/>
          </p:cNvPicPr>
          <p:nvPr/>
        </p:nvPicPr>
        <p:blipFill>
          <a:blip r:embed="rId2"/>
          <a:stretch>
            <a:fillRect/>
          </a:stretch>
        </p:blipFill>
        <p:spPr>
          <a:xfrm>
            <a:off x="1583698" y="-1"/>
            <a:ext cx="9024605" cy="6858001"/>
          </a:xfrm>
          <a:prstGeom prst="rect">
            <a:avLst/>
          </a:prstGeom>
          <a:ln w="12700">
            <a:miter lim="400000"/>
          </a:ln>
        </p:spPr>
      </p:pic>
      <p:sp>
        <p:nvSpPr>
          <p:cNvPr id="3" name="TextBox 2">
            <a:extLst>
              <a:ext uri="{FF2B5EF4-FFF2-40B4-BE49-F238E27FC236}">
                <a16:creationId xmlns:a16="http://schemas.microsoft.com/office/drawing/2014/main" id="{21A6A6A9-01D6-4053-9FE7-0FDB1FEDC0DB}"/>
              </a:ext>
            </a:extLst>
          </p:cNvPr>
          <p:cNvSpPr txBox="1"/>
          <p:nvPr/>
        </p:nvSpPr>
        <p:spPr>
          <a:xfrm>
            <a:off x="6484776" y="5943599"/>
            <a:ext cx="2202024" cy="707886"/>
          </a:xfrm>
          <a:prstGeom prst="rect">
            <a:avLst/>
          </a:prstGeom>
          <a:noFill/>
        </p:spPr>
        <p:txBody>
          <a:bodyPr wrap="square" rtlCol="0">
            <a:spAutoFit/>
          </a:bodyPr>
          <a:lstStyle/>
          <a:p>
            <a:r>
              <a:rPr lang="en-GB" sz="4000" dirty="0">
                <a:solidFill>
                  <a:srgbClr val="A7AAA9"/>
                </a:solidFill>
              </a:rPr>
              <a:t>- 2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B2929"/>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17DA60-8B0C-424C-A8D7-F3CECD4B3480}"/>
              </a:ext>
            </a:extLst>
          </p:cNvPr>
          <p:cNvPicPr>
            <a:picLocks noChangeAspect="1"/>
          </p:cNvPicPr>
          <p:nvPr/>
        </p:nvPicPr>
        <p:blipFill>
          <a:blip r:embed="rId2"/>
          <a:stretch>
            <a:fillRect/>
          </a:stretch>
        </p:blipFill>
        <p:spPr>
          <a:xfrm>
            <a:off x="473943" y="79022"/>
            <a:ext cx="1352262" cy="2278084"/>
          </a:xfrm>
          <a:prstGeom prst="rect">
            <a:avLst/>
          </a:prstGeom>
        </p:spPr>
      </p:pic>
      <p:pic>
        <p:nvPicPr>
          <p:cNvPr id="5" name="Picture 4">
            <a:extLst>
              <a:ext uri="{FF2B5EF4-FFF2-40B4-BE49-F238E27FC236}">
                <a16:creationId xmlns:a16="http://schemas.microsoft.com/office/drawing/2014/main" id="{B435CE6B-B7CE-43CE-8122-690D20B51BEC}"/>
              </a:ext>
            </a:extLst>
          </p:cNvPr>
          <p:cNvPicPr>
            <a:picLocks noChangeAspect="1"/>
          </p:cNvPicPr>
          <p:nvPr/>
        </p:nvPicPr>
        <p:blipFill>
          <a:blip r:embed="rId3"/>
          <a:stretch>
            <a:fillRect/>
          </a:stretch>
        </p:blipFill>
        <p:spPr>
          <a:xfrm>
            <a:off x="2239700" y="53210"/>
            <a:ext cx="1353286" cy="2329708"/>
          </a:xfrm>
          <a:prstGeom prst="rect">
            <a:avLst/>
          </a:prstGeom>
        </p:spPr>
      </p:pic>
      <p:pic>
        <p:nvPicPr>
          <p:cNvPr id="6" name="Picture 5">
            <a:extLst>
              <a:ext uri="{FF2B5EF4-FFF2-40B4-BE49-F238E27FC236}">
                <a16:creationId xmlns:a16="http://schemas.microsoft.com/office/drawing/2014/main" id="{A7F1AD06-C762-470B-944D-A14E595FCE13}"/>
              </a:ext>
            </a:extLst>
          </p:cNvPr>
          <p:cNvPicPr>
            <a:picLocks noChangeAspect="1"/>
          </p:cNvPicPr>
          <p:nvPr/>
        </p:nvPicPr>
        <p:blipFill>
          <a:blip r:embed="rId4"/>
          <a:stretch>
            <a:fillRect/>
          </a:stretch>
        </p:blipFill>
        <p:spPr>
          <a:xfrm>
            <a:off x="4006481" y="53210"/>
            <a:ext cx="1164854" cy="2329708"/>
          </a:xfrm>
          <a:prstGeom prst="rect">
            <a:avLst/>
          </a:prstGeom>
        </p:spPr>
      </p:pic>
      <p:pic>
        <p:nvPicPr>
          <p:cNvPr id="7" name="Picture 6">
            <a:extLst>
              <a:ext uri="{FF2B5EF4-FFF2-40B4-BE49-F238E27FC236}">
                <a16:creationId xmlns:a16="http://schemas.microsoft.com/office/drawing/2014/main" id="{CFF95B6A-91F8-49DB-A935-B9AF56F96887}"/>
              </a:ext>
            </a:extLst>
          </p:cNvPr>
          <p:cNvPicPr>
            <a:picLocks noChangeAspect="1"/>
          </p:cNvPicPr>
          <p:nvPr/>
        </p:nvPicPr>
        <p:blipFill rotWithShape="1">
          <a:blip r:embed="rId5"/>
          <a:srcRect b="829"/>
          <a:stretch/>
        </p:blipFill>
        <p:spPr>
          <a:xfrm>
            <a:off x="5363246" y="2571996"/>
            <a:ext cx="6386512" cy="3147669"/>
          </a:xfrm>
          <a:prstGeom prst="rect">
            <a:avLst/>
          </a:prstGeom>
        </p:spPr>
      </p:pic>
      <p:sp>
        <p:nvSpPr>
          <p:cNvPr id="11" name="Arrow: Bent 10">
            <a:extLst>
              <a:ext uri="{FF2B5EF4-FFF2-40B4-BE49-F238E27FC236}">
                <a16:creationId xmlns:a16="http://schemas.microsoft.com/office/drawing/2014/main" id="{E4A0603E-6C5E-45EF-9E07-BC69021FDDF2}"/>
              </a:ext>
            </a:extLst>
          </p:cNvPr>
          <p:cNvSpPr/>
          <p:nvPr/>
        </p:nvSpPr>
        <p:spPr>
          <a:xfrm rot="5400000">
            <a:off x="6542094" y="39216"/>
            <a:ext cx="1236448" cy="3594145"/>
          </a:xfrm>
          <a:prstGeom prst="bentArrow">
            <a:avLst>
              <a:gd name="adj1" fmla="val 19267"/>
              <a:gd name="adj2" fmla="val 35892"/>
              <a:gd name="adj3" fmla="val 25000"/>
              <a:gd name="adj4" fmla="val 43750"/>
            </a:avLst>
          </a:prstGeom>
          <a:solidFill>
            <a:srgbClr val="C0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2" name="Arrow: Right 11">
            <a:extLst>
              <a:ext uri="{FF2B5EF4-FFF2-40B4-BE49-F238E27FC236}">
                <a16:creationId xmlns:a16="http://schemas.microsoft.com/office/drawing/2014/main" id="{7DB0B9DA-A4EF-4FA7-9925-FB395537E439}"/>
              </a:ext>
            </a:extLst>
          </p:cNvPr>
          <p:cNvSpPr/>
          <p:nvPr/>
        </p:nvSpPr>
        <p:spPr>
          <a:xfrm>
            <a:off x="1826205" y="1078385"/>
            <a:ext cx="413495" cy="279358"/>
          </a:xfrm>
          <a:prstGeom prst="rightArrow">
            <a:avLst>
              <a:gd name="adj1" fmla="val 26897"/>
              <a:gd name="adj2" fmla="val 53850"/>
            </a:avLst>
          </a:prstGeom>
          <a:solidFill>
            <a:srgbClr val="C0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rrow: Right 12">
            <a:extLst>
              <a:ext uri="{FF2B5EF4-FFF2-40B4-BE49-F238E27FC236}">
                <a16:creationId xmlns:a16="http://schemas.microsoft.com/office/drawing/2014/main" id="{95D49AFA-76A2-45BC-9197-C2B51BBD5242}"/>
              </a:ext>
            </a:extLst>
          </p:cNvPr>
          <p:cNvSpPr/>
          <p:nvPr/>
        </p:nvSpPr>
        <p:spPr>
          <a:xfrm>
            <a:off x="3592986" y="1078385"/>
            <a:ext cx="413495" cy="279358"/>
          </a:xfrm>
          <a:prstGeom prst="rightArrow">
            <a:avLst>
              <a:gd name="adj1" fmla="val 26897"/>
              <a:gd name="adj2" fmla="val 53850"/>
            </a:avLst>
          </a:prstGeom>
          <a:solidFill>
            <a:srgbClr val="C0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5BC6BB9A-0F24-4801-8A2C-B141479DA5D5}"/>
              </a:ext>
            </a:extLst>
          </p:cNvPr>
          <p:cNvSpPr txBox="1"/>
          <p:nvPr/>
        </p:nvSpPr>
        <p:spPr>
          <a:xfrm>
            <a:off x="567647" y="2454513"/>
            <a:ext cx="4697392" cy="3108543"/>
          </a:xfrm>
          <a:prstGeom prst="rect">
            <a:avLst/>
          </a:prstGeom>
          <a:noFill/>
        </p:spPr>
        <p:txBody>
          <a:bodyPr wrap="square" rtlCol="0">
            <a:spAutoFit/>
          </a:bodyPr>
          <a:lstStyle/>
          <a:p>
            <a:r>
              <a:rPr lang="en-US" sz="2800" dirty="0">
                <a:solidFill>
                  <a:schemeClr val="bg1"/>
                </a:solidFill>
                <a:latin typeface="Candara" panose="020E0502030303020204" pitchFamily="34" charset="0"/>
              </a:rPr>
              <a:t>The screenshots show the flow of the alarm stage of </a:t>
            </a:r>
            <a:r>
              <a:rPr lang="en-US" sz="2800" dirty="0" err="1">
                <a:solidFill>
                  <a:schemeClr val="bg1"/>
                </a:solidFill>
                <a:latin typeface="Candara" panose="020E0502030303020204" pitchFamily="34" charset="0"/>
              </a:rPr>
              <a:t>iSpy</a:t>
            </a:r>
            <a:r>
              <a:rPr lang="en-US" sz="2800" dirty="0">
                <a:solidFill>
                  <a:schemeClr val="bg1"/>
                </a:solidFill>
                <a:latin typeface="Candara" panose="020E0502030303020204" pitchFamily="34" charset="0"/>
              </a:rPr>
              <a:t>. The timer on the alarm ticks down, starting at 40. If it reaches 0, the player loses the game as demonstrated to the right.</a:t>
            </a:r>
            <a:endParaRPr lang="en-GB" sz="2800" dirty="0">
              <a:solidFill>
                <a:schemeClr val="bg1"/>
              </a:solidFill>
              <a:latin typeface="Candara" panose="020E0502030303020204" pitchFamily="34" charset="0"/>
            </a:endParaRPr>
          </a:p>
        </p:txBody>
      </p:sp>
      <p:sp>
        <p:nvSpPr>
          <p:cNvPr id="15" name="TextBox 14">
            <a:extLst>
              <a:ext uri="{FF2B5EF4-FFF2-40B4-BE49-F238E27FC236}">
                <a16:creationId xmlns:a16="http://schemas.microsoft.com/office/drawing/2014/main" id="{FF7AA006-C8AB-4CA0-B482-508A63A7FDAF}"/>
              </a:ext>
            </a:extLst>
          </p:cNvPr>
          <p:cNvSpPr txBox="1"/>
          <p:nvPr/>
        </p:nvSpPr>
        <p:spPr>
          <a:xfrm>
            <a:off x="5486400" y="79022"/>
            <a:ext cx="6512767" cy="707886"/>
          </a:xfrm>
          <a:prstGeom prst="rect">
            <a:avLst/>
          </a:prstGeom>
          <a:noFill/>
        </p:spPr>
        <p:txBody>
          <a:bodyPr wrap="square" rtlCol="0">
            <a:spAutoFit/>
          </a:bodyPr>
          <a:lstStyle/>
          <a:p>
            <a:r>
              <a:rPr lang="en-US" sz="4000" dirty="0">
                <a:solidFill>
                  <a:schemeClr val="bg1"/>
                </a:solidFill>
                <a:latin typeface="Candara" panose="020E0502030303020204" pitchFamily="34" charset="0"/>
              </a:rPr>
              <a:t>JavaScript Timed Event - 1</a:t>
            </a:r>
            <a:endParaRPr lang="en-GB" sz="4000" dirty="0">
              <a:solidFill>
                <a:schemeClr val="bg1"/>
              </a:solidFill>
              <a:latin typeface="Candara" panose="020E0502030303020204" pitchFamily="34" charset="0"/>
            </a:endParaRPr>
          </a:p>
        </p:txBody>
      </p:sp>
    </p:spTree>
    <p:extLst>
      <p:ext uri="{BB962C8B-B14F-4D97-AF65-F5344CB8AC3E}">
        <p14:creationId xmlns:p14="http://schemas.microsoft.com/office/powerpoint/2010/main" val="2416551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B2929"/>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7FC46F-3B60-452F-AF30-6A1A05817B07}"/>
              </a:ext>
            </a:extLst>
          </p:cNvPr>
          <p:cNvPicPr>
            <a:picLocks noChangeAspect="1"/>
          </p:cNvPicPr>
          <p:nvPr/>
        </p:nvPicPr>
        <p:blipFill>
          <a:blip r:embed="rId2"/>
          <a:stretch>
            <a:fillRect/>
          </a:stretch>
        </p:blipFill>
        <p:spPr>
          <a:xfrm>
            <a:off x="4086111" y="164063"/>
            <a:ext cx="2209330" cy="352212"/>
          </a:xfrm>
          <a:prstGeom prst="rect">
            <a:avLst/>
          </a:prstGeom>
        </p:spPr>
      </p:pic>
      <p:pic>
        <p:nvPicPr>
          <p:cNvPr id="3" name="Picture 2">
            <a:extLst>
              <a:ext uri="{FF2B5EF4-FFF2-40B4-BE49-F238E27FC236}">
                <a16:creationId xmlns:a16="http://schemas.microsoft.com/office/drawing/2014/main" id="{C384D964-86EC-4498-9F20-D48FCF6D4726}"/>
              </a:ext>
            </a:extLst>
          </p:cNvPr>
          <p:cNvPicPr>
            <a:picLocks noChangeAspect="1"/>
          </p:cNvPicPr>
          <p:nvPr/>
        </p:nvPicPr>
        <p:blipFill>
          <a:blip r:embed="rId3"/>
          <a:stretch>
            <a:fillRect/>
          </a:stretch>
        </p:blipFill>
        <p:spPr>
          <a:xfrm>
            <a:off x="270588" y="163772"/>
            <a:ext cx="3004457" cy="608833"/>
          </a:xfrm>
          <a:prstGeom prst="rect">
            <a:avLst/>
          </a:prstGeom>
        </p:spPr>
      </p:pic>
      <p:pic>
        <p:nvPicPr>
          <p:cNvPr id="4" name="Picture 3">
            <a:extLst>
              <a:ext uri="{FF2B5EF4-FFF2-40B4-BE49-F238E27FC236}">
                <a16:creationId xmlns:a16="http://schemas.microsoft.com/office/drawing/2014/main" id="{A8FCC07F-6AD3-4405-858A-E9FE7A693C2D}"/>
              </a:ext>
            </a:extLst>
          </p:cNvPr>
          <p:cNvPicPr>
            <a:picLocks noChangeAspect="1"/>
          </p:cNvPicPr>
          <p:nvPr/>
        </p:nvPicPr>
        <p:blipFill>
          <a:blip r:embed="rId4"/>
          <a:stretch>
            <a:fillRect/>
          </a:stretch>
        </p:blipFill>
        <p:spPr>
          <a:xfrm>
            <a:off x="439329" y="2682550"/>
            <a:ext cx="6417881" cy="3442704"/>
          </a:xfrm>
          <a:prstGeom prst="rect">
            <a:avLst/>
          </a:prstGeom>
        </p:spPr>
      </p:pic>
      <p:sp>
        <p:nvSpPr>
          <p:cNvPr id="6" name="TextBox 5">
            <a:extLst>
              <a:ext uri="{FF2B5EF4-FFF2-40B4-BE49-F238E27FC236}">
                <a16:creationId xmlns:a16="http://schemas.microsoft.com/office/drawing/2014/main" id="{1F6B3C5F-6227-4602-BECA-2641EE8A1A48}"/>
              </a:ext>
            </a:extLst>
          </p:cNvPr>
          <p:cNvSpPr txBox="1"/>
          <p:nvPr/>
        </p:nvSpPr>
        <p:spPr>
          <a:xfrm>
            <a:off x="270588" y="844713"/>
            <a:ext cx="3004457" cy="1477328"/>
          </a:xfrm>
          <a:prstGeom prst="rect">
            <a:avLst/>
          </a:prstGeom>
          <a:noFill/>
        </p:spPr>
        <p:txBody>
          <a:bodyPr wrap="square" rtlCol="0">
            <a:spAutoFit/>
          </a:bodyPr>
          <a:lstStyle/>
          <a:p>
            <a:r>
              <a:rPr lang="en-US" dirty="0">
                <a:solidFill>
                  <a:schemeClr val="bg1"/>
                </a:solidFill>
                <a:latin typeface="Candara" panose="020E0502030303020204" pitchFamily="34" charset="0"/>
              </a:rPr>
              <a:t>The </a:t>
            </a:r>
            <a:r>
              <a:rPr lang="en-US" dirty="0" err="1">
                <a:solidFill>
                  <a:schemeClr val="bg1"/>
                </a:solidFill>
                <a:latin typeface="Candara" panose="020E0502030303020204" pitchFamily="34" charset="0"/>
              </a:rPr>
              <a:t>timerStart</a:t>
            </a:r>
            <a:r>
              <a:rPr lang="en-US" dirty="0">
                <a:solidFill>
                  <a:schemeClr val="bg1"/>
                </a:solidFill>
                <a:latin typeface="Candara" panose="020E0502030303020204" pitchFamily="34" charset="0"/>
              </a:rPr>
              <a:t> function kicks off the timed event by setting an interval of 1000 milliseconds, each time running the timer function.</a:t>
            </a:r>
            <a:endParaRPr lang="en-GB" dirty="0">
              <a:solidFill>
                <a:schemeClr val="bg1"/>
              </a:solidFill>
              <a:latin typeface="Candara" panose="020E0502030303020204" pitchFamily="34" charset="0"/>
            </a:endParaRPr>
          </a:p>
        </p:txBody>
      </p:sp>
      <p:sp>
        <p:nvSpPr>
          <p:cNvPr id="7" name="TextBox 6">
            <a:extLst>
              <a:ext uri="{FF2B5EF4-FFF2-40B4-BE49-F238E27FC236}">
                <a16:creationId xmlns:a16="http://schemas.microsoft.com/office/drawing/2014/main" id="{C8B295D3-3362-4B52-960A-DB1805AE4CDB}"/>
              </a:ext>
            </a:extLst>
          </p:cNvPr>
          <p:cNvSpPr txBox="1"/>
          <p:nvPr/>
        </p:nvSpPr>
        <p:spPr>
          <a:xfrm>
            <a:off x="3648270" y="516275"/>
            <a:ext cx="3366796" cy="1477328"/>
          </a:xfrm>
          <a:prstGeom prst="rect">
            <a:avLst/>
          </a:prstGeom>
          <a:noFill/>
        </p:spPr>
        <p:txBody>
          <a:bodyPr wrap="square" rtlCol="0">
            <a:spAutoFit/>
          </a:bodyPr>
          <a:lstStyle/>
          <a:p>
            <a:r>
              <a:rPr lang="en-US" dirty="0">
                <a:solidFill>
                  <a:schemeClr val="bg1"/>
                </a:solidFill>
                <a:latin typeface="Candara" panose="020E0502030303020204" pitchFamily="34" charset="0"/>
              </a:rPr>
              <a:t>The timer function uses the count variable, which defines how long the timer runs for, so for this game, 40000 milliseconds or 40 seconds.</a:t>
            </a:r>
            <a:endParaRPr lang="en-GB" dirty="0">
              <a:solidFill>
                <a:schemeClr val="bg1"/>
              </a:solidFill>
              <a:latin typeface="Candara" panose="020E0502030303020204" pitchFamily="34" charset="0"/>
            </a:endParaRPr>
          </a:p>
        </p:txBody>
      </p:sp>
      <p:sp>
        <p:nvSpPr>
          <p:cNvPr id="8" name="TextBox 7">
            <a:extLst>
              <a:ext uri="{FF2B5EF4-FFF2-40B4-BE49-F238E27FC236}">
                <a16:creationId xmlns:a16="http://schemas.microsoft.com/office/drawing/2014/main" id="{96042863-B44F-460B-B5E7-AA0E2F9584D4}"/>
              </a:ext>
            </a:extLst>
          </p:cNvPr>
          <p:cNvSpPr txBox="1"/>
          <p:nvPr/>
        </p:nvSpPr>
        <p:spPr>
          <a:xfrm>
            <a:off x="7015066" y="2833073"/>
            <a:ext cx="4161453" cy="2031325"/>
          </a:xfrm>
          <a:prstGeom prst="rect">
            <a:avLst/>
          </a:prstGeom>
          <a:noFill/>
        </p:spPr>
        <p:txBody>
          <a:bodyPr wrap="square" rtlCol="0">
            <a:spAutoFit/>
          </a:bodyPr>
          <a:lstStyle/>
          <a:p>
            <a:r>
              <a:rPr lang="en-US" dirty="0">
                <a:solidFill>
                  <a:schemeClr val="bg1"/>
                </a:solidFill>
                <a:latin typeface="Candara" panose="020E0502030303020204" pitchFamily="34" charset="0"/>
              </a:rPr>
              <a:t>The function itself reduces count by 1 every time it runs, checking that the count is still greater than 0 and that the user has not yet gotten the alarm code right. If this is true, it updates the timer display so that the user can see how much time they have remaining.</a:t>
            </a:r>
            <a:endParaRPr lang="en-GB" dirty="0">
              <a:solidFill>
                <a:schemeClr val="bg1"/>
              </a:solidFill>
              <a:latin typeface="Candara" panose="020E0502030303020204" pitchFamily="34" charset="0"/>
            </a:endParaRPr>
          </a:p>
        </p:txBody>
      </p:sp>
      <p:sp>
        <p:nvSpPr>
          <p:cNvPr id="9" name="TextBox 8">
            <a:extLst>
              <a:ext uri="{FF2B5EF4-FFF2-40B4-BE49-F238E27FC236}">
                <a16:creationId xmlns:a16="http://schemas.microsoft.com/office/drawing/2014/main" id="{081A0AB5-EEA2-47BA-B9D6-3D724E3305B7}"/>
              </a:ext>
            </a:extLst>
          </p:cNvPr>
          <p:cNvSpPr txBox="1"/>
          <p:nvPr/>
        </p:nvSpPr>
        <p:spPr>
          <a:xfrm>
            <a:off x="6448926" y="67303"/>
            <a:ext cx="6512767" cy="707886"/>
          </a:xfrm>
          <a:prstGeom prst="rect">
            <a:avLst/>
          </a:prstGeom>
          <a:noFill/>
        </p:spPr>
        <p:txBody>
          <a:bodyPr wrap="square" rtlCol="0">
            <a:spAutoFit/>
          </a:bodyPr>
          <a:lstStyle/>
          <a:p>
            <a:r>
              <a:rPr lang="en-US" sz="4000" dirty="0">
                <a:solidFill>
                  <a:schemeClr val="bg1"/>
                </a:solidFill>
                <a:latin typeface="Candara" panose="020E0502030303020204" pitchFamily="34" charset="0"/>
              </a:rPr>
              <a:t>JavaScript Timed Event - 2</a:t>
            </a:r>
            <a:endParaRPr lang="en-GB" sz="4000" dirty="0">
              <a:solidFill>
                <a:schemeClr val="bg1"/>
              </a:solidFill>
              <a:latin typeface="Candara" panose="020E0502030303020204" pitchFamily="34" charset="0"/>
            </a:endParaRPr>
          </a:p>
        </p:txBody>
      </p:sp>
    </p:spTree>
    <p:extLst>
      <p:ext uri="{BB962C8B-B14F-4D97-AF65-F5344CB8AC3E}">
        <p14:creationId xmlns:p14="http://schemas.microsoft.com/office/powerpoint/2010/main" val="2228695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B2929"/>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BC0115C-2F94-4060-972D-CB4B63555A97}"/>
              </a:ext>
            </a:extLst>
          </p:cNvPr>
          <p:cNvSpPr txBox="1"/>
          <p:nvPr/>
        </p:nvSpPr>
        <p:spPr>
          <a:xfrm>
            <a:off x="9899780" y="3202346"/>
            <a:ext cx="1894113" cy="369332"/>
          </a:xfrm>
          <a:prstGeom prst="rect">
            <a:avLst/>
          </a:prstGeom>
          <a:ln/>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dirty="0">
                <a:solidFill>
                  <a:sysClr val="windowText" lastClr="000000"/>
                </a:solidFill>
                <a:latin typeface="Candara" panose="020E0502030303020204" pitchFamily="34" charset="0"/>
              </a:rPr>
              <a:t>Escape</a:t>
            </a:r>
            <a:endParaRPr lang="en-GB" dirty="0">
              <a:solidFill>
                <a:sysClr val="windowText" lastClr="000000"/>
              </a:solidFill>
              <a:latin typeface="Candara" panose="020E0502030303020204" pitchFamily="34" charset="0"/>
            </a:endParaRPr>
          </a:p>
        </p:txBody>
      </p:sp>
      <p:sp>
        <p:nvSpPr>
          <p:cNvPr id="9" name="TextBox 8">
            <a:extLst>
              <a:ext uri="{FF2B5EF4-FFF2-40B4-BE49-F238E27FC236}">
                <a16:creationId xmlns:a16="http://schemas.microsoft.com/office/drawing/2014/main" id="{B221953F-D7DE-46DB-ABF0-891AED39470D}"/>
              </a:ext>
            </a:extLst>
          </p:cNvPr>
          <p:cNvSpPr txBox="1"/>
          <p:nvPr/>
        </p:nvSpPr>
        <p:spPr>
          <a:xfrm>
            <a:off x="398106" y="3295261"/>
            <a:ext cx="1468017" cy="369332"/>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dirty="0">
                <a:solidFill>
                  <a:sysClr val="windowText" lastClr="000000"/>
                </a:solidFill>
                <a:latin typeface="Candara" panose="020E0502030303020204" pitchFamily="34" charset="0"/>
              </a:rPr>
              <a:t>Right Door</a:t>
            </a:r>
            <a:endParaRPr lang="en-GB" dirty="0">
              <a:solidFill>
                <a:sysClr val="windowText" lastClr="000000"/>
              </a:solidFill>
              <a:latin typeface="Candara" panose="020E0502030303020204" pitchFamily="34" charset="0"/>
            </a:endParaRPr>
          </a:p>
        </p:txBody>
      </p:sp>
      <p:sp>
        <p:nvSpPr>
          <p:cNvPr id="10" name="TextBox 9">
            <a:extLst>
              <a:ext uri="{FF2B5EF4-FFF2-40B4-BE49-F238E27FC236}">
                <a16:creationId xmlns:a16="http://schemas.microsoft.com/office/drawing/2014/main" id="{CFA6999D-90BD-4908-BACE-C8CBFF8F1B74}"/>
              </a:ext>
            </a:extLst>
          </p:cNvPr>
          <p:cNvSpPr txBox="1"/>
          <p:nvPr/>
        </p:nvSpPr>
        <p:spPr>
          <a:xfrm>
            <a:off x="398107" y="1800026"/>
            <a:ext cx="1468017" cy="369332"/>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dirty="0">
                <a:solidFill>
                  <a:sysClr val="windowText" lastClr="000000"/>
                </a:solidFill>
                <a:latin typeface="Candara" panose="020E0502030303020204" pitchFamily="34" charset="0"/>
              </a:rPr>
              <a:t>Left Door</a:t>
            </a:r>
            <a:endParaRPr lang="en-GB" dirty="0">
              <a:solidFill>
                <a:sysClr val="windowText" lastClr="000000"/>
              </a:solidFill>
              <a:latin typeface="Candara" panose="020E0502030303020204" pitchFamily="34" charset="0"/>
            </a:endParaRPr>
          </a:p>
        </p:txBody>
      </p:sp>
      <p:sp>
        <p:nvSpPr>
          <p:cNvPr id="11" name="TextBox 10">
            <a:extLst>
              <a:ext uri="{FF2B5EF4-FFF2-40B4-BE49-F238E27FC236}">
                <a16:creationId xmlns:a16="http://schemas.microsoft.com/office/drawing/2014/main" id="{5F2E531A-7C27-4032-8E84-67527ECD0607}"/>
              </a:ext>
            </a:extLst>
          </p:cNvPr>
          <p:cNvSpPr txBox="1"/>
          <p:nvPr/>
        </p:nvSpPr>
        <p:spPr>
          <a:xfrm>
            <a:off x="398107" y="4790496"/>
            <a:ext cx="1468017" cy="369332"/>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dirty="0">
                <a:solidFill>
                  <a:sysClr val="windowText" lastClr="000000"/>
                </a:solidFill>
                <a:latin typeface="Candara" panose="020E0502030303020204" pitchFamily="34" charset="0"/>
              </a:rPr>
              <a:t>Vent</a:t>
            </a:r>
            <a:endParaRPr lang="en-GB" dirty="0">
              <a:solidFill>
                <a:sysClr val="windowText" lastClr="000000"/>
              </a:solidFill>
              <a:latin typeface="Candara" panose="020E0502030303020204" pitchFamily="34" charset="0"/>
            </a:endParaRPr>
          </a:p>
        </p:txBody>
      </p:sp>
      <p:sp>
        <p:nvSpPr>
          <p:cNvPr id="12" name="TextBox 11">
            <a:extLst>
              <a:ext uri="{FF2B5EF4-FFF2-40B4-BE49-F238E27FC236}">
                <a16:creationId xmlns:a16="http://schemas.microsoft.com/office/drawing/2014/main" id="{3C87DFB1-73AB-4203-B5AA-22BABE20AC7A}"/>
              </a:ext>
            </a:extLst>
          </p:cNvPr>
          <p:cNvSpPr txBox="1"/>
          <p:nvPr/>
        </p:nvSpPr>
        <p:spPr>
          <a:xfrm>
            <a:off x="10223301" y="4605830"/>
            <a:ext cx="1247070" cy="369332"/>
          </a:xfrm>
          <a:prstGeom prst="rect">
            <a:avLst/>
          </a:prstGeom>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dirty="0">
                <a:solidFill>
                  <a:sysClr val="windowText" lastClr="000000"/>
                </a:solidFill>
                <a:latin typeface="Candara" panose="020E0502030303020204" pitchFamily="34" charset="0"/>
              </a:rPr>
              <a:t>Death</a:t>
            </a:r>
            <a:endParaRPr lang="en-GB" dirty="0">
              <a:solidFill>
                <a:sysClr val="windowText" lastClr="000000"/>
              </a:solidFill>
              <a:latin typeface="Candara" panose="020E0502030303020204" pitchFamily="34" charset="0"/>
            </a:endParaRPr>
          </a:p>
        </p:txBody>
      </p:sp>
      <p:sp>
        <p:nvSpPr>
          <p:cNvPr id="13" name="TextBox 12">
            <a:extLst>
              <a:ext uri="{FF2B5EF4-FFF2-40B4-BE49-F238E27FC236}">
                <a16:creationId xmlns:a16="http://schemas.microsoft.com/office/drawing/2014/main" id="{416E4859-7BA3-4355-A3C2-91EF55AE9493}"/>
              </a:ext>
            </a:extLst>
          </p:cNvPr>
          <p:cNvSpPr txBox="1"/>
          <p:nvPr/>
        </p:nvSpPr>
        <p:spPr>
          <a:xfrm>
            <a:off x="2242457" y="4046376"/>
            <a:ext cx="1468017" cy="369332"/>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dirty="0">
                <a:solidFill>
                  <a:sysClr val="windowText" lastClr="000000"/>
                </a:solidFill>
                <a:latin typeface="Candara" panose="020E0502030303020204" pitchFamily="34" charset="0"/>
              </a:rPr>
              <a:t>Upstairs</a:t>
            </a:r>
            <a:endParaRPr lang="en-GB" dirty="0">
              <a:solidFill>
                <a:sysClr val="windowText" lastClr="000000"/>
              </a:solidFill>
              <a:latin typeface="Candara" panose="020E0502030303020204" pitchFamily="34" charset="0"/>
            </a:endParaRPr>
          </a:p>
        </p:txBody>
      </p:sp>
      <p:sp>
        <p:nvSpPr>
          <p:cNvPr id="14" name="TextBox 13">
            <a:extLst>
              <a:ext uri="{FF2B5EF4-FFF2-40B4-BE49-F238E27FC236}">
                <a16:creationId xmlns:a16="http://schemas.microsoft.com/office/drawing/2014/main" id="{D03BB013-6E80-4625-954D-702C79C45A24}"/>
              </a:ext>
            </a:extLst>
          </p:cNvPr>
          <p:cNvSpPr txBox="1"/>
          <p:nvPr/>
        </p:nvSpPr>
        <p:spPr>
          <a:xfrm>
            <a:off x="2242457" y="2603240"/>
            <a:ext cx="1468017" cy="369332"/>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dirty="0">
                <a:solidFill>
                  <a:sysClr val="windowText" lastClr="000000"/>
                </a:solidFill>
                <a:latin typeface="Candara" panose="020E0502030303020204" pitchFamily="34" charset="0"/>
              </a:rPr>
              <a:t>Downstairs</a:t>
            </a:r>
            <a:endParaRPr lang="en-GB" dirty="0">
              <a:solidFill>
                <a:sysClr val="windowText" lastClr="000000"/>
              </a:solidFill>
              <a:latin typeface="Candara" panose="020E0502030303020204" pitchFamily="34" charset="0"/>
            </a:endParaRPr>
          </a:p>
        </p:txBody>
      </p:sp>
      <p:sp>
        <p:nvSpPr>
          <p:cNvPr id="15" name="TextBox 14">
            <a:extLst>
              <a:ext uri="{FF2B5EF4-FFF2-40B4-BE49-F238E27FC236}">
                <a16:creationId xmlns:a16="http://schemas.microsoft.com/office/drawing/2014/main" id="{F20DFCC3-5063-4522-B7EF-2F7BB414855C}"/>
              </a:ext>
            </a:extLst>
          </p:cNvPr>
          <p:cNvSpPr txBox="1"/>
          <p:nvPr/>
        </p:nvSpPr>
        <p:spPr>
          <a:xfrm>
            <a:off x="4226767" y="4046376"/>
            <a:ext cx="1468017" cy="369332"/>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dirty="0">
                <a:solidFill>
                  <a:sysClr val="windowText" lastClr="000000"/>
                </a:solidFill>
                <a:latin typeface="Candara" panose="020E0502030303020204" pitchFamily="34" charset="0"/>
              </a:rPr>
              <a:t>Barracks</a:t>
            </a:r>
            <a:endParaRPr lang="en-GB" dirty="0">
              <a:solidFill>
                <a:sysClr val="windowText" lastClr="000000"/>
              </a:solidFill>
              <a:latin typeface="Candara" panose="020E0502030303020204" pitchFamily="34" charset="0"/>
            </a:endParaRPr>
          </a:p>
        </p:txBody>
      </p:sp>
      <p:sp>
        <p:nvSpPr>
          <p:cNvPr id="16" name="TextBox 15">
            <a:extLst>
              <a:ext uri="{FF2B5EF4-FFF2-40B4-BE49-F238E27FC236}">
                <a16:creationId xmlns:a16="http://schemas.microsoft.com/office/drawing/2014/main" id="{070747DB-DE5C-4240-9504-7B394C19B24B}"/>
              </a:ext>
            </a:extLst>
          </p:cNvPr>
          <p:cNvSpPr txBox="1"/>
          <p:nvPr/>
        </p:nvSpPr>
        <p:spPr>
          <a:xfrm>
            <a:off x="4217436" y="2612571"/>
            <a:ext cx="1468017" cy="369332"/>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dirty="0">
                <a:solidFill>
                  <a:sysClr val="windowText" lastClr="000000"/>
                </a:solidFill>
                <a:latin typeface="Candara" panose="020E0502030303020204" pitchFamily="34" charset="0"/>
              </a:rPr>
              <a:t>Yard</a:t>
            </a:r>
            <a:endParaRPr lang="en-GB" dirty="0">
              <a:solidFill>
                <a:sysClr val="windowText" lastClr="000000"/>
              </a:solidFill>
              <a:latin typeface="Candara" panose="020E0502030303020204" pitchFamily="34" charset="0"/>
            </a:endParaRPr>
          </a:p>
        </p:txBody>
      </p:sp>
      <p:sp>
        <p:nvSpPr>
          <p:cNvPr id="17" name="TextBox 16">
            <a:extLst>
              <a:ext uri="{FF2B5EF4-FFF2-40B4-BE49-F238E27FC236}">
                <a16:creationId xmlns:a16="http://schemas.microsoft.com/office/drawing/2014/main" id="{E7CDF2C1-2930-404A-B75E-91F9F38CAC2A}"/>
              </a:ext>
            </a:extLst>
          </p:cNvPr>
          <p:cNvSpPr txBox="1"/>
          <p:nvPr/>
        </p:nvSpPr>
        <p:spPr>
          <a:xfrm>
            <a:off x="5990253" y="2612571"/>
            <a:ext cx="1468017" cy="369332"/>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dirty="0">
                <a:solidFill>
                  <a:sysClr val="windowText" lastClr="000000"/>
                </a:solidFill>
                <a:latin typeface="Candara" panose="020E0502030303020204" pitchFamily="34" charset="0"/>
              </a:rPr>
              <a:t>Search</a:t>
            </a:r>
            <a:endParaRPr lang="en-GB" dirty="0">
              <a:solidFill>
                <a:sysClr val="windowText" lastClr="000000"/>
              </a:solidFill>
              <a:latin typeface="Candara" panose="020E0502030303020204" pitchFamily="34" charset="0"/>
            </a:endParaRPr>
          </a:p>
        </p:txBody>
      </p:sp>
      <p:sp>
        <p:nvSpPr>
          <p:cNvPr id="18" name="TextBox 17">
            <a:extLst>
              <a:ext uri="{FF2B5EF4-FFF2-40B4-BE49-F238E27FC236}">
                <a16:creationId xmlns:a16="http://schemas.microsoft.com/office/drawing/2014/main" id="{6DEAE355-1080-429E-97FF-96711C2D358B}"/>
              </a:ext>
            </a:extLst>
          </p:cNvPr>
          <p:cNvSpPr txBox="1"/>
          <p:nvPr/>
        </p:nvSpPr>
        <p:spPr>
          <a:xfrm>
            <a:off x="5990253" y="4046376"/>
            <a:ext cx="1468017" cy="369332"/>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dirty="0">
                <a:solidFill>
                  <a:sysClr val="windowText" lastClr="000000"/>
                </a:solidFill>
                <a:latin typeface="Candara" panose="020E0502030303020204" pitchFamily="34" charset="0"/>
              </a:rPr>
              <a:t>Hide</a:t>
            </a:r>
            <a:endParaRPr lang="en-GB" dirty="0">
              <a:solidFill>
                <a:sysClr val="windowText" lastClr="000000"/>
              </a:solidFill>
              <a:latin typeface="Candara" panose="020E0502030303020204" pitchFamily="34" charset="0"/>
            </a:endParaRPr>
          </a:p>
        </p:txBody>
      </p:sp>
      <p:sp>
        <p:nvSpPr>
          <p:cNvPr id="20" name="TextBox 19">
            <a:extLst>
              <a:ext uri="{FF2B5EF4-FFF2-40B4-BE49-F238E27FC236}">
                <a16:creationId xmlns:a16="http://schemas.microsoft.com/office/drawing/2014/main" id="{50DBB7A3-A5AB-40D7-9891-38B6FD709F2E}"/>
              </a:ext>
            </a:extLst>
          </p:cNvPr>
          <p:cNvSpPr txBox="1"/>
          <p:nvPr/>
        </p:nvSpPr>
        <p:spPr>
          <a:xfrm>
            <a:off x="7763070" y="2603240"/>
            <a:ext cx="1468017" cy="369332"/>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dirty="0">
                <a:solidFill>
                  <a:sysClr val="windowText" lastClr="000000"/>
                </a:solidFill>
                <a:latin typeface="Candara" panose="020E0502030303020204" pitchFamily="34" charset="0"/>
              </a:rPr>
              <a:t>Montoya</a:t>
            </a:r>
            <a:endParaRPr lang="en-GB" dirty="0">
              <a:solidFill>
                <a:sysClr val="windowText" lastClr="000000"/>
              </a:solidFill>
              <a:latin typeface="Candara" panose="020E0502030303020204" pitchFamily="34" charset="0"/>
            </a:endParaRPr>
          </a:p>
        </p:txBody>
      </p:sp>
      <p:sp>
        <p:nvSpPr>
          <p:cNvPr id="21" name="TextBox 20">
            <a:extLst>
              <a:ext uri="{FF2B5EF4-FFF2-40B4-BE49-F238E27FC236}">
                <a16:creationId xmlns:a16="http://schemas.microsoft.com/office/drawing/2014/main" id="{9D583E31-70B6-4828-9FAC-99145E34599B}"/>
              </a:ext>
            </a:extLst>
          </p:cNvPr>
          <p:cNvSpPr txBox="1"/>
          <p:nvPr/>
        </p:nvSpPr>
        <p:spPr>
          <a:xfrm>
            <a:off x="7763070" y="4046376"/>
            <a:ext cx="1468017" cy="646331"/>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dirty="0">
                <a:solidFill>
                  <a:sysClr val="windowText" lastClr="000000"/>
                </a:solidFill>
                <a:latin typeface="Candara" panose="020E0502030303020204" pitchFamily="34" charset="0"/>
              </a:rPr>
              <a:t>Any other name</a:t>
            </a:r>
            <a:endParaRPr lang="en-GB" dirty="0">
              <a:solidFill>
                <a:sysClr val="windowText" lastClr="000000"/>
              </a:solidFill>
              <a:latin typeface="Candara" panose="020E0502030303020204" pitchFamily="34" charset="0"/>
            </a:endParaRPr>
          </a:p>
        </p:txBody>
      </p:sp>
      <p:sp>
        <p:nvSpPr>
          <p:cNvPr id="23" name="Rectangle 22">
            <a:extLst>
              <a:ext uri="{FF2B5EF4-FFF2-40B4-BE49-F238E27FC236}">
                <a16:creationId xmlns:a16="http://schemas.microsoft.com/office/drawing/2014/main" id="{75C6FB8D-6B42-41BC-AD92-68004B01312B}"/>
              </a:ext>
            </a:extLst>
          </p:cNvPr>
          <p:cNvSpPr/>
          <p:nvPr/>
        </p:nvSpPr>
        <p:spPr>
          <a:xfrm>
            <a:off x="1996751" y="3387012"/>
            <a:ext cx="167951" cy="18466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868131F0-5DA3-4CA7-A0D6-AE9A735A1758}"/>
              </a:ext>
            </a:extLst>
          </p:cNvPr>
          <p:cNvSpPr/>
          <p:nvPr/>
        </p:nvSpPr>
        <p:spPr>
          <a:xfrm>
            <a:off x="3884645" y="3389731"/>
            <a:ext cx="167951" cy="18466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8770F813-CB24-45F2-B397-9311A0A1A5F6}"/>
              </a:ext>
            </a:extLst>
          </p:cNvPr>
          <p:cNvSpPr/>
          <p:nvPr/>
        </p:nvSpPr>
        <p:spPr>
          <a:xfrm>
            <a:off x="5735216" y="3429000"/>
            <a:ext cx="167951" cy="18466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4B48117D-4E97-45B2-B04E-8C0FABF4D82D}"/>
              </a:ext>
            </a:extLst>
          </p:cNvPr>
          <p:cNvSpPr/>
          <p:nvPr/>
        </p:nvSpPr>
        <p:spPr>
          <a:xfrm>
            <a:off x="7539134" y="3429000"/>
            <a:ext cx="167951" cy="18466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cxnSp>
        <p:nvCxnSpPr>
          <p:cNvPr id="28" name="Connector: Curved 27">
            <a:extLst>
              <a:ext uri="{FF2B5EF4-FFF2-40B4-BE49-F238E27FC236}">
                <a16:creationId xmlns:a16="http://schemas.microsoft.com/office/drawing/2014/main" id="{40B2E984-4694-4566-923A-4A4CDF3A44B0}"/>
              </a:ext>
            </a:extLst>
          </p:cNvPr>
          <p:cNvCxnSpPr>
            <a:cxnSpLocks/>
            <a:stCxn id="11" idx="2"/>
          </p:cNvCxnSpPr>
          <p:nvPr/>
        </p:nvCxnSpPr>
        <p:spPr>
          <a:xfrm rot="5400000" flipH="1" flipV="1">
            <a:off x="5591954" y="-846172"/>
            <a:ext cx="1546162" cy="10465838"/>
          </a:xfrm>
          <a:prstGeom prst="curvedConnector4">
            <a:avLst>
              <a:gd name="adj1" fmla="val -95650"/>
              <a:gd name="adj2" fmla="val 8453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F8B3B2F-1753-400A-BF94-E04D868C18D0}"/>
              </a:ext>
            </a:extLst>
          </p:cNvPr>
          <p:cNvSpPr txBox="1"/>
          <p:nvPr/>
        </p:nvSpPr>
        <p:spPr>
          <a:xfrm>
            <a:off x="1446245" y="6158204"/>
            <a:ext cx="1408922" cy="523220"/>
          </a:xfrm>
          <a:prstGeom prst="rect">
            <a:avLst/>
          </a:prstGeom>
          <a:noFill/>
        </p:spPr>
        <p:txBody>
          <a:bodyPr wrap="square" rtlCol="0">
            <a:spAutoFit/>
          </a:bodyPr>
          <a:lstStyle/>
          <a:p>
            <a:r>
              <a:rPr lang="en-US" sz="1400" dirty="0">
                <a:solidFill>
                  <a:schemeClr val="bg1"/>
                </a:solidFill>
                <a:latin typeface="Candara" panose="020E0502030303020204" pitchFamily="34" charset="0"/>
              </a:rPr>
              <a:t>If player has grappling hook</a:t>
            </a:r>
            <a:endParaRPr lang="en-GB" sz="1400" dirty="0">
              <a:solidFill>
                <a:schemeClr val="bg1"/>
              </a:solidFill>
              <a:latin typeface="Candara" panose="020E0502030303020204" pitchFamily="34" charset="0"/>
            </a:endParaRPr>
          </a:p>
        </p:txBody>
      </p:sp>
      <p:cxnSp>
        <p:nvCxnSpPr>
          <p:cNvPr id="43" name="Straight Arrow Connector 42">
            <a:extLst>
              <a:ext uri="{FF2B5EF4-FFF2-40B4-BE49-F238E27FC236}">
                <a16:creationId xmlns:a16="http://schemas.microsoft.com/office/drawing/2014/main" id="{1004BB04-4141-4B7F-9CCB-330A659715D6}"/>
              </a:ext>
            </a:extLst>
          </p:cNvPr>
          <p:cNvCxnSpPr>
            <a:cxnSpLocks/>
            <a:stCxn id="10" idx="2"/>
            <a:endCxn id="23" idx="0"/>
          </p:cNvCxnSpPr>
          <p:nvPr/>
        </p:nvCxnSpPr>
        <p:spPr>
          <a:xfrm>
            <a:off x="1132116" y="2169358"/>
            <a:ext cx="948611" cy="121765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44" name="Straight Arrow Connector 43">
            <a:extLst>
              <a:ext uri="{FF2B5EF4-FFF2-40B4-BE49-F238E27FC236}">
                <a16:creationId xmlns:a16="http://schemas.microsoft.com/office/drawing/2014/main" id="{3A468CEA-031C-4410-BD8F-7BFBFAC9E59A}"/>
              </a:ext>
            </a:extLst>
          </p:cNvPr>
          <p:cNvCxnSpPr>
            <a:cxnSpLocks/>
            <a:stCxn id="9" idx="3"/>
            <a:endCxn id="23" idx="1"/>
          </p:cNvCxnSpPr>
          <p:nvPr/>
        </p:nvCxnSpPr>
        <p:spPr>
          <a:xfrm flipV="1">
            <a:off x="1866123" y="3479345"/>
            <a:ext cx="130628" cy="58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47" name="Straight Arrow Connector 46">
            <a:extLst>
              <a:ext uri="{FF2B5EF4-FFF2-40B4-BE49-F238E27FC236}">
                <a16:creationId xmlns:a16="http://schemas.microsoft.com/office/drawing/2014/main" id="{EEAC10C1-0FFE-4B3C-A5C4-F0297191559E}"/>
              </a:ext>
            </a:extLst>
          </p:cNvPr>
          <p:cNvCxnSpPr>
            <a:cxnSpLocks/>
            <a:stCxn id="23" idx="3"/>
            <a:endCxn id="13" idx="0"/>
          </p:cNvCxnSpPr>
          <p:nvPr/>
        </p:nvCxnSpPr>
        <p:spPr>
          <a:xfrm>
            <a:off x="2164702" y="3479345"/>
            <a:ext cx="811764" cy="56703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0" name="Straight Arrow Connector 49">
            <a:extLst>
              <a:ext uri="{FF2B5EF4-FFF2-40B4-BE49-F238E27FC236}">
                <a16:creationId xmlns:a16="http://schemas.microsoft.com/office/drawing/2014/main" id="{CEACF8C3-F8CC-46ED-AB6D-45DD2AE1BA0D}"/>
              </a:ext>
            </a:extLst>
          </p:cNvPr>
          <p:cNvCxnSpPr>
            <a:cxnSpLocks/>
            <a:stCxn id="23" idx="3"/>
            <a:endCxn id="14" idx="2"/>
          </p:cNvCxnSpPr>
          <p:nvPr/>
        </p:nvCxnSpPr>
        <p:spPr>
          <a:xfrm flipV="1">
            <a:off x="2164702" y="2972572"/>
            <a:ext cx="811764" cy="50677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55" name="Straight Arrow Connector 54">
            <a:extLst>
              <a:ext uri="{FF2B5EF4-FFF2-40B4-BE49-F238E27FC236}">
                <a16:creationId xmlns:a16="http://schemas.microsoft.com/office/drawing/2014/main" id="{A042E16E-AE04-44FC-BEF6-E57EEE1F95F5}"/>
              </a:ext>
            </a:extLst>
          </p:cNvPr>
          <p:cNvCxnSpPr>
            <a:cxnSpLocks/>
            <a:endCxn id="24" idx="0"/>
          </p:cNvCxnSpPr>
          <p:nvPr/>
        </p:nvCxnSpPr>
        <p:spPr>
          <a:xfrm>
            <a:off x="3321697" y="2981903"/>
            <a:ext cx="646924" cy="40782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61" name="Straight Arrow Connector 60">
            <a:extLst>
              <a:ext uri="{FF2B5EF4-FFF2-40B4-BE49-F238E27FC236}">
                <a16:creationId xmlns:a16="http://schemas.microsoft.com/office/drawing/2014/main" id="{6985CC90-074F-4162-B5ED-5784460262F7}"/>
              </a:ext>
            </a:extLst>
          </p:cNvPr>
          <p:cNvCxnSpPr>
            <a:cxnSpLocks/>
            <a:endCxn id="24" idx="2"/>
          </p:cNvCxnSpPr>
          <p:nvPr/>
        </p:nvCxnSpPr>
        <p:spPr>
          <a:xfrm flipV="1">
            <a:off x="3402563" y="3574397"/>
            <a:ext cx="566058" cy="47197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66" name="Straight Arrow Connector 65">
            <a:extLst>
              <a:ext uri="{FF2B5EF4-FFF2-40B4-BE49-F238E27FC236}">
                <a16:creationId xmlns:a16="http://schemas.microsoft.com/office/drawing/2014/main" id="{EA216141-AC64-4B39-9A35-A6DB18A1596A}"/>
              </a:ext>
            </a:extLst>
          </p:cNvPr>
          <p:cNvCxnSpPr>
            <a:cxnSpLocks/>
          </p:cNvCxnSpPr>
          <p:nvPr/>
        </p:nvCxnSpPr>
        <p:spPr>
          <a:xfrm flipV="1">
            <a:off x="4052596" y="2988513"/>
            <a:ext cx="768222" cy="50016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67" name="Straight Arrow Connector 66">
            <a:extLst>
              <a:ext uri="{FF2B5EF4-FFF2-40B4-BE49-F238E27FC236}">
                <a16:creationId xmlns:a16="http://schemas.microsoft.com/office/drawing/2014/main" id="{EA6E0130-60EE-4C0B-A02B-192B92652D89}"/>
              </a:ext>
            </a:extLst>
          </p:cNvPr>
          <p:cNvCxnSpPr>
            <a:cxnSpLocks/>
          </p:cNvCxnSpPr>
          <p:nvPr/>
        </p:nvCxnSpPr>
        <p:spPr>
          <a:xfrm>
            <a:off x="4052596" y="3479344"/>
            <a:ext cx="600271" cy="56703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68" name="Straight Arrow Connector 67">
            <a:extLst>
              <a:ext uri="{FF2B5EF4-FFF2-40B4-BE49-F238E27FC236}">
                <a16:creationId xmlns:a16="http://schemas.microsoft.com/office/drawing/2014/main" id="{7C1AD958-E4F8-45BE-A47C-CDC664300871}"/>
              </a:ext>
            </a:extLst>
          </p:cNvPr>
          <p:cNvCxnSpPr>
            <a:cxnSpLocks/>
            <a:stCxn id="15" idx="0"/>
            <a:endCxn id="25" idx="1"/>
          </p:cNvCxnSpPr>
          <p:nvPr/>
        </p:nvCxnSpPr>
        <p:spPr>
          <a:xfrm flipV="1">
            <a:off x="4960776" y="3521333"/>
            <a:ext cx="774440" cy="52504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81" name="Connector: Curved 80">
            <a:extLst>
              <a:ext uri="{FF2B5EF4-FFF2-40B4-BE49-F238E27FC236}">
                <a16:creationId xmlns:a16="http://schemas.microsoft.com/office/drawing/2014/main" id="{39F31E64-4772-4DEC-AFD6-F6905E499E35}"/>
              </a:ext>
            </a:extLst>
          </p:cNvPr>
          <p:cNvCxnSpPr>
            <a:cxnSpLocks/>
            <a:stCxn id="13" idx="2"/>
          </p:cNvCxnSpPr>
          <p:nvPr/>
        </p:nvCxnSpPr>
        <p:spPr>
          <a:xfrm rot="5400000" flipH="1" flipV="1">
            <a:off x="6350651" y="204103"/>
            <a:ext cx="837420" cy="7585790"/>
          </a:xfrm>
          <a:prstGeom prst="curvedConnector4">
            <a:avLst>
              <a:gd name="adj1" fmla="val -265739"/>
              <a:gd name="adj2" fmla="val 94198"/>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971AB514-0473-4CD6-909D-9F7FDBA1B27A}"/>
              </a:ext>
            </a:extLst>
          </p:cNvPr>
          <p:cNvSpPr txBox="1"/>
          <p:nvPr/>
        </p:nvSpPr>
        <p:spPr>
          <a:xfrm>
            <a:off x="3699587" y="5264059"/>
            <a:ext cx="1408922" cy="523220"/>
          </a:xfrm>
          <a:prstGeom prst="rect">
            <a:avLst/>
          </a:prstGeom>
          <a:noFill/>
        </p:spPr>
        <p:txBody>
          <a:bodyPr wrap="square" rtlCol="0">
            <a:spAutoFit/>
          </a:bodyPr>
          <a:lstStyle/>
          <a:p>
            <a:r>
              <a:rPr lang="en-US" sz="1400" dirty="0">
                <a:solidFill>
                  <a:schemeClr val="accent1"/>
                </a:solidFill>
                <a:latin typeface="Candara" panose="020E0502030303020204" pitchFamily="34" charset="0"/>
              </a:rPr>
              <a:t>If player has walkie talkie</a:t>
            </a:r>
            <a:endParaRPr lang="en-GB" sz="1400" dirty="0">
              <a:solidFill>
                <a:schemeClr val="accent1"/>
              </a:solidFill>
              <a:latin typeface="Candara" panose="020E0502030303020204" pitchFamily="34" charset="0"/>
            </a:endParaRPr>
          </a:p>
        </p:txBody>
      </p:sp>
      <p:cxnSp>
        <p:nvCxnSpPr>
          <p:cNvPr id="92" name="Straight Arrow Connector 91">
            <a:extLst>
              <a:ext uri="{FF2B5EF4-FFF2-40B4-BE49-F238E27FC236}">
                <a16:creationId xmlns:a16="http://schemas.microsoft.com/office/drawing/2014/main" id="{2896C341-9D61-4214-9723-D4F64AD5FA98}"/>
              </a:ext>
            </a:extLst>
          </p:cNvPr>
          <p:cNvCxnSpPr>
            <a:cxnSpLocks/>
          </p:cNvCxnSpPr>
          <p:nvPr/>
        </p:nvCxnSpPr>
        <p:spPr>
          <a:xfrm flipV="1">
            <a:off x="5923384" y="3004354"/>
            <a:ext cx="811764" cy="50677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93" name="Straight Arrow Connector 92">
            <a:extLst>
              <a:ext uri="{FF2B5EF4-FFF2-40B4-BE49-F238E27FC236}">
                <a16:creationId xmlns:a16="http://schemas.microsoft.com/office/drawing/2014/main" id="{6EF51605-752E-4C57-BE2C-379CC1C4F40A}"/>
              </a:ext>
            </a:extLst>
          </p:cNvPr>
          <p:cNvCxnSpPr>
            <a:cxnSpLocks/>
          </p:cNvCxnSpPr>
          <p:nvPr/>
        </p:nvCxnSpPr>
        <p:spPr>
          <a:xfrm>
            <a:off x="5919495" y="3493248"/>
            <a:ext cx="811764" cy="56703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95" name="Straight Connector 94">
            <a:extLst>
              <a:ext uri="{FF2B5EF4-FFF2-40B4-BE49-F238E27FC236}">
                <a16:creationId xmlns:a16="http://schemas.microsoft.com/office/drawing/2014/main" id="{E6EA41C7-5429-4F16-B84B-446E87C5E622}"/>
              </a:ext>
            </a:extLst>
          </p:cNvPr>
          <p:cNvCxnSpPr>
            <a:cxnSpLocks/>
            <a:stCxn id="18" idx="2"/>
          </p:cNvCxnSpPr>
          <p:nvPr/>
        </p:nvCxnSpPr>
        <p:spPr>
          <a:xfrm>
            <a:off x="6724262" y="4415708"/>
            <a:ext cx="0" cy="37478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A8D48F13-0CFE-4971-AEBD-C8C29F7CFC1F}"/>
              </a:ext>
            </a:extLst>
          </p:cNvPr>
          <p:cNvCxnSpPr>
            <a:cxnSpLocks/>
            <a:endCxn id="12" idx="1"/>
          </p:cNvCxnSpPr>
          <p:nvPr/>
        </p:nvCxnSpPr>
        <p:spPr>
          <a:xfrm>
            <a:off x="6724261" y="4790496"/>
            <a:ext cx="3499040"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DE861F6E-E30A-4E2B-8AFF-39430FDC9EC7}"/>
              </a:ext>
            </a:extLst>
          </p:cNvPr>
          <p:cNvSpPr txBox="1"/>
          <p:nvPr/>
        </p:nvSpPr>
        <p:spPr>
          <a:xfrm>
            <a:off x="235754" y="120001"/>
            <a:ext cx="3782830" cy="461665"/>
          </a:xfrm>
          <a:prstGeom prst="rect">
            <a:avLst/>
          </a:prstGeom>
          <a:noFill/>
        </p:spPr>
        <p:txBody>
          <a:bodyPr wrap="none" rtlCol="0">
            <a:spAutoFit/>
          </a:bodyPr>
          <a:lstStyle/>
          <a:p>
            <a:r>
              <a:rPr lang="en-US" sz="2400" dirty="0">
                <a:solidFill>
                  <a:schemeClr val="bg1"/>
                </a:solidFill>
                <a:latin typeface="Candara" panose="020E0502030303020204" pitchFamily="34" charset="0"/>
              </a:rPr>
              <a:t>Text Adventure Elements - 1</a:t>
            </a:r>
            <a:endParaRPr lang="en-GB" sz="2400" dirty="0">
              <a:solidFill>
                <a:schemeClr val="bg1"/>
              </a:solidFill>
              <a:latin typeface="Candara" panose="020E0502030303020204" pitchFamily="34" charset="0"/>
            </a:endParaRPr>
          </a:p>
        </p:txBody>
      </p:sp>
      <p:sp>
        <p:nvSpPr>
          <p:cNvPr id="102" name="TextBox 101">
            <a:extLst>
              <a:ext uri="{FF2B5EF4-FFF2-40B4-BE49-F238E27FC236}">
                <a16:creationId xmlns:a16="http://schemas.microsoft.com/office/drawing/2014/main" id="{EC26DC52-0E18-4E54-A9F1-8A585D37C3BC}"/>
              </a:ext>
            </a:extLst>
          </p:cNvPr>
          <p:cNvSpPr txBox="1"/>
          <p:nvPr/>
        </p:nvSpPr>
        <p:spPr>
          <a:xfrm>
            <a:off x="398106" y="503853"/>
            <a:ext cx="3570515" cy="830997"/>
          </a:xfrm>
          <a:prstGeom prst="rect">
            <a:avLst/>
          </a:prstGeom>
          <a:noFill/>
        </p:spPr>
        <p:txBody>
          <a:bodyPr wrap="square" rtlCol="0">
            <a:spAutoFit/>
          </a:bodyPr>
          <a:lstStyle/>
          <a:p>
            <a:r>
              <a:rPr lang="en-US" sz="1600" dirty="0">
                <a:solidFill>
                  <a:schemeClr val="bg1"/>
                </a:solidFill>
                <a:latin typeface="Candara" panose="020E0502030303020204" pitchFamily="34" charset="0"/>
              </a:rPr>
              <a:t>This flowchart illustrates all of the possible paths a player can take during the escape sequence of </a:t>
            </a:r>
            <a:r>
              <a:rPr lang="en-US" sz="1600" dirty="0" err="1">
                <a:solidFill>
                  <a:schemeClr val="bg1"/>
                </a:solidFill>
                <a:latin typeface="Candara" panose="020E0502030303020204" pitchFamily="34" charset="0"/>
              </a:rPr>
              <a:t>iSpy</a:t>
            </a:r>
            <a:r>
              <a:rPr lang="en-US" sz="1600" dirty="0">
                <a:solidFill>
                  <a:schemeClr val="bg1"/>
                </a:solidFill>
                <a:latin typeface="Candara" panose="020E0502030303020204" pitchFamily="34" charset="0"/>
              </a:rPr>
              <a:t>.</a:t>
            </a:r>
            <a:endParaRPr lang="en-GB" sz="1600" dirty="0">
              <a:solidFill>
                <a:schemeClr val="bg1"/>
              </a:solidFill>
              <a:latin typeface="Candara" panose="020E0502030303020204" pitchFamily="34" charset="0"/>
            </a:endParaRPr>
          </a:p>
        </p:txBody>
      </p:sp>
      <p:cxnSp>
        <p:nvCxnSpPr>
          <p:cNvPr id="103" name="Straight Arrow Connector 102">
            <a:extLst>
              <a:ext uri="{FF2B5EF4-FFF2-40B4-BE49-F238E27FC236}">
                <a16:creationId xmlns:a16="http://schemas.microsoft.com/office/drawing/2014/main" id="{5DF4FB9F-15D3-4AD4-B8C1-FB4A91C2DFE4}"/>
              </a:ext>
            </a:extLst>
          </p:cNvPr>
          <p:cNvCxnSpPr>
            <a:cxnSpLocks/>
            <a:stCxn id="17" idx="2"/>
            <a:endCxn id="26" idx="1"/>
          </p:cNvCxnSpPr>
          <p:nvPr/>
        </p:nvCxnSpPr>
        <p:spPr>
          <a:xfrm>
            <a:off x="6724262" y="2981903"/>
            <a:ext cx="814872" cy="53943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19" name="Straight Arrow Connector 118">
            <a:extLst>
              <a:ext uri="{FF2B5EF4-FFF2-40B4-BE49-F238E27FC236}">
                <a16:creationId xmlns:a16="http://schemas.microsoft.com/office/drawing/2014/main" id="{42993F70-B826-4FB5-A650-1EAB8B418D4D}"/>
              </a:ext>
            </a:extLst>
          </p:cNvPr>
          <p:cNvCxnSpPr>
            <a:cxnSpLocks/>
          </p:cNvCxnSpPr>
          <p:nvPr/>
        </p:nvCxnSpPr>
        <p:spPr>
          <a:xfrm flipV="1">
            <a:off x="7707085" y="3014560"/>
            <a:ext cx="811764" cy="50677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20" name="Straight Arrow Connector 119">
            <a:extLst>
              <a:ext uri="{FF2B5EF4-FFF2-40B4-BE49-F238E27FC236}">
                <a16:creationId xmlns:a16="http://schemas.microsoft.com/office/drawing/2014/main" id="{03B7ED75-5895-4200-B8B2-E12C50DA57B8}"/>
              </a:ext>
            </a:extLst>
          </p:cNvPr>
          <p:cNvCxnSpPr>
            <a:cxnSpLocks/>
          </p:cNvCxnSpPr>
          <p:nvPr/>
        </p:nvCxnSpPr>
        <p:spPr>
          <a:xfrm>
            <a:off x="7716417" y="3486235"/>
            <a:ext cx="811764" cy="56703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21" name="Straight Arrow Connector 120">
            <a:extLst>
              <a:ext uri="{FF2B5EF4-FFF2-40B4-BE49-F238E27FC236}">
                <a16:creationId xmlns:a16="http://schemas.microsoft.com/office/drawing/2014/main" id="{14E5E797-54F2-4FF4-9C19-A3EFF0C916B5}"/>
              </a:ext>
            </a:extLst>
          </p:cNvPr>
          <p:cNvCxnSpPr>
            <a:cxnSpLocks/>
            <a:endCxn id="5" idx="1"/>
          </p:cNvCxnSpPr>
          <p:nvPr/>
        </p:nvCxnSpPr>
        <p:spPr>
          <a:xfrm>
            <a:off x="9231087" y="2787999"/>
            <a:ext cx="668693" cy="59901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24" name="Straight Arrow Connector 123">
            <a:extLst>
              <a:ext uri="{FF2B5EF4-FFF2-40B4-BE49-F238E27FC236}">
                <a16:creationId xmlns:a16="http://schemas.microsoft.com/office/drawing/2014/main" id="{09281A4F-6CB8-43B9-8F15-992A7C7505EF}"/>
              </a:ext>
            </a:extLst>
          </p:cNvPr>
          <p:cNvCxnSpPr>
            <a:stCxn id="21" idx="3"/>
          </p:cNvCxnSpPr>
          <p:nvPr/>
        </p:nvCxnSpPr>
        <p:spPr>
          <a:xfrm>
            <a:off x="9231087" y="4369542"/>
            <a:ext cx="992214" cy="32316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34" name="Straight Connector 133">
            <a:extLst>
              <a:ext uri="{FF2B5EF4-FFF2-40B4-BE49-F238E27FC236}">
                <a16:creationId xmlns:a16="http://schemas.microsoft.com/office/drawing/2014/main" id="{6178DD83-59DF-4B9A-9772-D75BC6F51981}"/>
              </a:ext>
            </a:extLst>
          </p:cNvPr>
          <p:cNvCxnSpPr/>
          <p:nvPr/>
        </p:nvCxnSpPr>
        <p:spPr>
          <a:xfrm flipV="1">
            <a:off x="5598367" y="1063690"/>
            <a:ext cx="3442996" cy="1548881"/>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EDAF53A3-A81C-4388-9CF8-56CA509A37F3}"/>
              </a:ext>
            </a:extLst>
          </p:cNvPr>
          <p:cNvCxnSpPr>
            <a:endCxn id="5" idx="0"/>
          </p:cNvCxnSpPr>
          <p:nvPr/>
        </p:nvCxnSpPr>
        <p:spPr>
          <a:xfrm>
            <a:off x="9041363" y="1063690"/>
            <a:ext cx="1805474" cy="2138656"/>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EA8945A0-8E23-4834-ADD8-77552C7B3A60}"/>
              </a:ext>
            </a:extLst>
          </p:cNvPr>
          <p:cNvSpPr txBox="1"/>
          <p:nvPr/>
        </p:nvSpPr>
        <p:spPr>
          <a:xfrm>
            <a:off x="9134670" y="816495"/>
            <a:ext cx="1408922" cy="523220"/>
          </a:xfrm>
          <a:prstGeom prst="rect">
            <a:avLst/>
          </a:prstGeom>
          <a:noFill/>
          <a:ln>
            <a:noFill/>
          </a:ln>
        </p:spPr>
        <p:txBody>
          <a:bodyPr wrap="square" rtlCol="0">
            <a:spAutoFit/>
          </a:bodyPr>
          <a:lstStyle/>
          <a:p>
            <a:r>
              <a:rPr lang="en-US" sz="1400" dirty="0">
                <a:solidFill>
                  <a:srgbClr val="FFFF00"/>
                </a:solidFill>
                <a:latin typeface="Candara" panose="020E0502030303020204" pitchFamily="34" charset="0"/>
              </a:rPr>
              <a:t>If player has enough health</a:t>
            </a:r>
            <a:endParaRPr lang="en-GB" sz="1400" dirty="0">
              <a:solidFill>
                <a:srgbClr val="FFFF00"/>
              </a:solidFill>
              <a:latin typeface="Candara" panose="020E0502030303020204" pitchFamily="34" charset="0"/>
            </a:endParaRPr>
          </a:p>
        </p:txBody>
      </p:sp>
    </p:spTree>
    <p:extLst>
      <p:ext uri="{BB962C8B-B14F-4D97-AF65-F5344CB8AC3E}">
        <p14:creationId xmlns:p14="http://schemas.microsoft.com/office/powerpoint/2010/main" val="2534211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B2929"/>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AD1035-15AB-4949-B142-13B67DB79839}"/>
              </a:ext>
            </a:extLst>
          </p:cNvPr>
          <p:cNvSpPr txBox="1"/>
          <p:nvPr/>
        </p:nvSpPr>
        <p:spPr>
          <a:xfrm>
            <a:off x="569167" y="345233"/>
            <a:ext cx="3769568" cy="1569660"/>
          </a:xfrm>
          <a:prstGeom prst="rect">
            <a:avLst/>
          </a:prstGeom>
          <a:noFill/>
        </p:spPr>
        <p:txBody>
          <a:bodyPr wrap="square" rtlCol="0">
            <a:spAutoFit/>
          </a:bodyPr>
          <a:lstStyle/>
          <a:p>
            <a:r>
              <a:rPr lang="en-US" sz="1600" dirty="0">
                <a:solidFill>
                  <a:schemeClr val="bg1"/>
                </a:solidFill>
                <a:latin typeface="Candara" panose="020E0502030303020204" pitchFamily="34" charset="0"/>
              </a:rPr>
              <a:t>The operation of the escape sequence was completed using a staged based system. The driving function was </a:t>
            </a:r>
            <a:r>
              <a:rPr lang="en-US" sz="1600" dirty="0" err="1">
                <a:solidFill>
                  <a:schemeClr val="bg1"/>
                </a:solidFill>
                <a:latin typeface="Candara" panose="020E0502030303020204" pitchFamily="34" charset="0"/>
              </a:rPr>
              <a:t>continueGame</a:t>
            </a:r>
            <a:r>
              <a:rPr lang="en-US" sz="1600" dirty="0">
                <a:solidFill>
                  <a:schemeClr val="bg1"/>
                </a:solidFill>
                <a:latin typeface="Candara" panose="020E0502030303020204" pitchFamily="34" charset="0"/>
              </a:rPr>
              <a:t>, which changed all of the text elements on the page depending on what stage the player was currently at.</a:t>
            </a:r>
            <a:endParaRPr lang="en-GB" sz="1600" dirty="0">
              <a:solidFill>
                <a:schemeClr val="bg1"/>
              </a:solidFill>
              <a:latin typeface="Candara" panose="020E0502030303020204" pitchFamily="34" charset="0"/>
            </a:endParaRPr>
          </a:p>
        </p:txBody>
      </p:sp>
      <p:pic>
        <p:nvPicPr>
          <p:cNvPr id="3" name="Picture 2">
            <a:extLst>
              <a:ext uri="{FF2B5EF4-FFF2-40B4-BE49-F238E27FC236}">
                <a16:creationId xmlns:a16="http://schemas.microsoft.com/office/drawing/2014/main" id="{54C500B2-E689-4A07-9509-7C50A23DE3FC}"/>
              </a:ext>
            </a:extLst>
          </p:cNvPr>
          <p:cNvPicPr>
            <a:picLocks noChangeAspect="1"/>
          </p:cNvPicPr>
          <p:nvPr/>
        </p:nvPicPr>
        <p:blipFill>
          <a:blip r:embed="rId2"/>
          <a:stretch>
            <a:fillRect/>
          </a:stretch>
        </p:blipFill>
        <p:spPr>
          <a:xfrm>
            <a:off x="142973" y="1914893"/>
            <a:ext cx="4269140" cy="4637994"/>
          </a:xfrm>
          <a:prstGeom prst="rect">
            <a:avLst/>
          </a:prstGeom>
        </p:spPr>
      </p:pic>
      <p:sp>
        <p:nvSpPr>
          <p:cNvPr id="4" name="TextBox 3">
            <a:extLst>
              <a:ext uri="{FF2B5EF4-FFF2-40B4-BE49-F238E27FC236}">
                <a16:creationId xmlns:a16="http://schemas.microsoft.com/office/drawing/2014/main" id="{AEAD73A1-964B-4010-8D99-11866AACA9F5}"/>
              </a:ext>
            </a:extLst>
          </p:cNvPr>
          <p:cNvSpPr txBox="1"/>
          <p:nvPr/>
        </p:nvSpPr>
        <p:spPr>
          <a:xfrm>
            <a:off x="5436633" y="626817"/>
            <a:ext cx="864637" cy="338554"/>
          </a:xfrm>
          <a:prstGeom prst="rect">
            <a:avLst/>
          </a:prstGeom>
          <a:noFill/>
        </p:spPr>
        <p:txBody>
          <a:bodyPr wrap="square" rtlCol="0">
            <a:spAutoFit/>
          </a:bodyPr>
          <a:lstStyle/>
          <a:p>
            <a:r>
              <a:rPr lang="en-US" sz="1600" dirty="0">
                <a:solidFill>
                  <a:schemeClr val="bg1"/>
                </a:solidFill>
                <a:latin typeface="Candara" panose="020E0502030303020204" pitchFamily="34" charset="0"/>
              </a:rPr>
              <a:t>Stage 1:</a:t>
            </a:r>
            <a:endParaRPr lang="en-GB" sz="1600" dirty="0">
              <a:solidFill>
                <a:schemeClr val="bg1"/>
              </a:solidFill>
              <a:latin typeface="Candara" panose="020E0502030303020204" pitchFamily="34" charset="0"/>
            </a:endParaRPr>
          </a:p>
        </p:txBody>
      </p:sp>
      <p:sp>
        <p:nvSpPr>
          <p:cNvPr id="5" name="TextBox 4">
            <a:extLst>
              <a:ext uri="{FF2B5EF4-FFF2-40B4-BE49-F238E27FC236}">
                <a16:creationId xmlns:a16="http://schemas.microsoft.com/office/drawing/2014/main" id="{3C6B584B-D9F3-426D-8B1B-9EB252422D57}"/>
              </a:ext>
            </a:extLst>
          </p:cNvPr>
          <p:cNvSpPr txBox="1"/>
          <p:nvPr/>
        </p:nvSpPr>
        <p:spPr>
          <a:xfrm>
            <a:off x="5436632" y="1745616"/>
            <a:ext cx="864637" cy="338554"/>
          </a:xfrm>
          <a:prstGeom prst="rect">
            <a:avLst/>
          </a:prstGeom>
          <a:noFill/>
        </p:spPr>
        <p:txBody>
          <a:bodyPr wrap="square" rtlCol="0">
            <a:spAutoFit/>
          </a:bodyPr>
          <a:lstStyle/>
          <a:p>
            <a:r>
              <a:rPr lang="en-US" sz="1600" dirty="0">
                <a:solidFill>
                  <a:schemeClr val="bg1"/>
                </a:solidFill>
                <a:latin typeface="Candara" panose="020E0502030303020204" pitchFamily="34" charset="0"/>
              </a:rPr>
              <a:t>Stage 2:</a:t>
            </a:r>
            <a:endParaRPr lang="en-GB" sz="1600" dirty="0">
              <a:solidFill>
                <a:schemeClr val="bg1"/>
              </a:solidFill>
              <a:latin typeface="Candara" panose="020E0502030303020204" pitchFamily="34" charset="0"/>
            </a:endParaRPr>
          </a:p>
        </p:txBody>
      </p:sp>
      <p:sp>
        <p:nvSpPr>
          <p:cNvPr id="6" name="TextBox 5">
            <a:extLst>
              <a:ext uri="{FF2B5EF4-FFF2-40B4-BE49-F238E27FC236}">
                <a16:creationId xmlns:a16="http://schemas.microsoft.com/office/drawing/2014/main" id="{42362F4D-8F44-4FB4-A44A-F0C8CB3D400B}"/>
              </a:ext>
            </a:extLst>
          </p:cNvPr>
          <p:cNvSpPr txBox="1"/>
          <p:nvPr/>
        </p:nvSpPr>
        <p:spPr>
          <a:xfrm>
            <a:off x="5355770" y="2864415"/>
            <a:ext cx="945499" cy="338554"/>
          </a:xfrm>
          <a:prstGeom prst="rect">
            <a:avLst/>
          </a:prstGeom>
          <a:noFill/>
        </p:spPr>
        <p:txBody>
          <a:bodyPr wrap="square" rtlCol="0">
            <a:spAutoFit/>
          </a:bodyPr>
          <a:lstStyle/>
          <a:p>
            <a:r>
              <a:rPr lang="en-US" sz="1600" dirty="0">
                <a:solidFill>
                  <a:schemeClr val="bg1"/>
                </a:solidFill>
                <a:latin typeface="Candara" panose="020E0502030303020204" pitchFamily="34" charset="0"/>
              </a:rPr>
              <a:t>Stage 3:</a:t>
            </a:r>
            <a:endParaRPr lang="en-GB" sz="1600" dirty="0">
              <a:solidFill>
                <a:schemeClr val="bg1"/>
              </a:solidFill>
              <a:latin typeface="Candara" panose="020E0502030303020204" pitchFamily="34" charset="0"/>
            </a:endParaRPr>
          </a:p>
        </p:txBody>
      </p:sp>
      <p:sp>
        <p:nvSpPr>
          <p:cNvPr id="7" name="TextBox 6">
            <a:extLst>
              <a:ext uri="{FF2B5EF4-FFF2-40B4-BE49-F238E27FC236}">
                <a16:creationId xmlns:a16="http://schemas.microsoft.com/office/drawing/2014/main" id="{5833A737-538C-4144-949E-341324DB4F38}"/>
              </a:ext>
            </a:extLst>
          </p:cNvPr>
          <p:cNvSpPr txBox="1"/>
          <p:nvPr/>
        </p:nvSpPr>
        <p:spPr>
          <a:xfrm>
            <a:off x="5355770" y="4036510"/>
            <a:ext cx="945499" cy="338554"/>
          </a:xfrm>
          <a:prstGeom prst="rect">
            <a:avLst/>
          </a:prstGeom>
          <a:noFill/>
        </p:spPr>
        <p:txBody>
          <a:bodyPr wrap="square" rtlCol="0">
            <a:spAutoFit/>
          </a:bodyPr>
          <a:lstStyle/>
          <a:p>
            <a:r>
              <a:rPr lang="en-US" sz="1600" dirty="0">
                <a:solidFill>
                  <a:schemeClr val="bg1"/>
                </a:solidFill>
                <a:latin typeface="Candara" panose="020E0502030303020204" pitchFamily="34" charset="0"/>
              </a:rPr>
              <a:t>Stage 4:</a:t>
            </a:r>
            <a:endParaRPr lang="en-GB" sz="1600" dirty="0">
              <a:solidFill>
                <a:schemeClr val="bg1"/>
              </a:solidFill>
              <a:latin typeface="Candara" panose="020E0502030303020204" pitchFamily="34" charset="0"/>
            </a:endParaRPr>
          </a:p>
        </p:txBody>
      </p:sp>
      <p:sp>
        <p:nvSpPr>
          <p:cNvPr id="8" name="TextBox 7">
            <a:extLst>
              <a:ext uri="{FF2B5EF4-FFF2-40B4-BE49-F238E27FC236}">
                <a16:creationId xmlns:a16="http://schemas.microsoft.com/office/drawing/2014/main" id="{100F877B-629F-43C9-90FE-634428995AE2}"/>
              </a:ext>
            </a:extLst>
          </p:cNvPr>
          <p:cNvSpPr txBox="1"/>
          <p:nvPr/>
        </p:nvSpPr>
        <p:spPr>
          <a:xfrm>
            <a:off x="5355770" y="5312739"/>
            <a:ext cx="945499" cy="338554"/>
          </a:xfrm>
          <a:prstGeom prst="rect">
            <a:avLst/>
          </a:prstGeom>
          <a:noFill/>
        </p:spPr>
        <p:txBody>
          <a:bodyPr wrap="square" rtlCol="0">
            <a:spAutoFit/>
          </a:bodyPr>
          <a:lstStyle/>
          <a:p>
            <a:r>
              <a:rPr lang="en-US" sz="1600" dirty="0">
                <a:solidFill>
                  <a:schemeClr val="bg1"/>
                </a:solidFill>
                <a:latin typeface="Candara" panose="020E0502030303020204" pitchFamily="34" charset="0"/>
              </a:rPr>
              <a:t>Stage 5:</a:t>
            </a:r>
            <a:endParaRPr lang="en-GB" sz="1600" dirty="0">
              <a:solidFill>
                <a:schemeClr val="bg1"/>
              </a:solidFill>
              <a:latin typeface="Candara" panose="020E0502030303020204" pitchFamily="34" charset="0"/>
            </a:endParaRPr>
          </a:p>
        </p:txBody>
      </p:sp>
      <p:pic>
        <p:nvPicPr>
          <p:cNvPr id="9" name="Picture 8">
            <a:extLst>
              <a:ext uri="{FF2B5EF4-FFF2-40B4-BE49-F238E27FC236}">
                <a16:creationId xmlns:a16="http://schemas.microsoft.com/office/drawing/2014/main" id="{C2118C3F-ED53-4622-AF59-3A3E5D9955C7}"/>
              </a:ext>
            </a:extLst>
          </p:cNvPr>
          <p:cNvPicPr>
            <a:picLocks noChangeAspect="1"/>
          </p:cNvPicPr>
          <p:nvPr/>
        </p:nvPicPr>
        <p:blipFill>
          <a:blip r:embed="rId3"/>
          <a:stretch>
            <a:fillRect/>
          </a:stretch>
        </p:blipFill>
        <p:spPr>
          <a:xfrm>
            <a:off x="7312517" y="181557"/>
            <a:ext cx="2836512" cy="1229075"/>
          </a:xfrm>
          <a:prstGeom prst="rect">
            <a:avLst/>
          </a:prstGeom>
        </p:spPr>
      </p:pic>
      <p:pic>
        <p:nvPicPr>
          <p:cNvPr id="10" name="Picture 9">
            <a:extLst>
              <a:ext uri="{FF2B5EF4-FFF2-40B4-BE49-F238E27FC236}">
                <a16:creationId xmlns:a16="http://schemas.microsoft.com/office/drawing/2014/main" id="{12094C33-AC2E-454A-B695-F11E8CADC531}"/>
              </a:ext>
            </a:extLst>
          </p:cNvPr>
          <p:cNvPicPr>
            <a:picLocks noChangeAspect="1"/>
          </p:cNvPicPr>
          <p:nvPr/>
        </p:nvPicPr>
        <p:blipFill>
          <a:blip r:embed="rId4"/>
          <a:stretch>
            <a:fillRect/>
          </a:stretch>
        </p:blipFill>
        <p:spPr>
          <a:xfrm>
            <a:off x="7311480" y="1410632"/>
            <a:ext cx="2853493" cy="1008521"/>
          </a:xfrm>
          <a:prstGeom prst="rect">
            <a:avLst/>
          </a:prstGeom>
        </p:spPr>
      </p:pic>
      <p:pic>
        <p:nvPicPr>
          <p:cNvPr id="11" name="Picture 10">
            <a:extLst>
              <a:ext uri="{FF2B5EF4-FFF2-40B4-BE49-F238E27FC236}">
                <a16:creationId xmlns:a16="http://schemas.microsoft.com/office/drawing/2014/main" id="{4C896DD0-779F-4E77-B8BA-3B5118163748}"/>
              </a:ext>
            </a:extLst>
          </p:cNvPr>
          <p:cNvPicPr>
            <a:picLocks noChangeAspect="1"/>
          </p:cNvPicPr>
          <p:nvPr/>
        </p:nvPicPr>
        <p:blipFill>
          <a:blip r:embed="rId5"/>
          <a:stretch>
            <a:fillRect/>
          </a:stretch>
        </p:blipFill>
        <p:spPr>
          <a:xfrm>
            <a:off x="7304028" y="2404759"/>
            <a:ext cx="2866290" cy="1218113"/>
          </a:xfrm>
          <a:prstGeom prst="rect">
            <a:avLst/>
          </a:prstGeom>
        </p:spPr>
      </p:pic>
      <p:pic>
        <p:nvPicPr>
          <p:cNvPr id="12" name="Picture 11">
            <a:extLst>
              <a:ext uri="{FF2B5EF4-FFF2-40B4-BE49-F238E27FC236}">
                <a16:creationId xmlns:a16="http://schemas.microsoft.com/office/drawing/2014/main" id="{DF523D1C-D79A-4076-81E0-9E9A3ACF6892}"/>
              </a:ext>
            </a:extLst>
          </p:cNvPr>
          <p:cNvPicPr>
            <a:picLocks noChangeAspect="1"/>
          </p:cNvPicPr>
          <p:nvPr/>
        </p:nvPicPr>
        <p:blipFill>
          <a:blip r:embed="rId6"/>
          <a:stretch>
            <a:fillRect/>
          </a:stretch>
        </p:blipFill>
        <p:spPr>
          <a:xfrm>
            <a:off x="7304028" y="3622104"/>
            <a:ext cx="2866290" cy="1352793"/>
          </a:xfrm>
          <a:prstGeom prst="rect">
            <a:avLst/>
          </a:prstGeom>
        </p:spPr>
      </p:pic>
      <p:pic>
        <p:nvPicPr>
          <p:cNvPr id="13" name="Picture 12">
            <a:extLst>
              <a:ext uri="{FF2B5EF4-FFF2-40B4-BE49-F238E27FC236}">
                <a16:creationId xmlns:a16="http://schemas.microsoft.com/office/drawing/2014/main" id="{7D5D6FB0-0C54-41A5-87E6-5997A0015732}"/>
              </a:ext>
            </a:extLst>
          </p:cNvPr>
          <p:cNvPicPr>
            <a:picLocks noChangeAspect="1"/>
          </p:cNvPicPr>
          <p:nvPr/>
        </p:nvPicPr>
        <p:blipFill>
          <a:blip r:embed="rId7"/>
          <a:stretch>
            <a:fillRect/>
          </a:stretch>
        </p:blipFill>
        <p:spPr>
          <a:xfrm>
            <a:off x="7296574" y="4974897"/>
            <a:ext cx="2868399" cy="1352793"/>
          </a:xfrm>
          <a:prstGeom prst="rect">
            <a:avLst/>
          </a:prstGeom>
        </p:spPr>
      </p:pic>
      <p:sp>
        <p:nvSpPr>
          <p:cNvPr id="14" name="TextBox 13">
            <a:extLst>
              <a:ext uri="{FF2B5EF4-FFF2-40B4-BE49-F238E27FC236}">
                <a16:creationId xmlns:a16="http://schemas.microsoft.com/office/drawing/2014/main" id="{6E5B2E6F-A9C0-4966-A45A-42BBD19E84F8}"/>
              </a:ext>
            </a:extLst>
          </p:cNvPr>
          <p:cNvSpPr txBox="1"/>
          <p:nvPr/>
        </p:nvSpPr>
        <p:spPr>
          <a:xfrm>
            <a:off x="386128" y="0"/>
            <a:ext cx="3782830" cy="461665"/>
          </a:xfrm>
          <a:prstGeom prst="rect">
            <a:avLst/>
          </a:prstGeom>
          <a:noFill/>
        </p:spPr>
        <p:txBody>
          <a:bodyPr wrap="none" rtlCol="0">
            <a:spAutoFit/>
          </a:bodyPr>
          <a:lstStyle/>
          <a:p>
            <a:r>
              <a:rPr lang="en-US" sz="2400" dirty="0">
                <a:solidFill>
                  <a:schemeClr val="bg1"/>
                </a:solidFill>
                <a:latin typeface="Candara" panose="020E0502030303020204" pitchFamily="34" charset="0"/>
              </a:rPr>
              <a:t>Text Adventure Elements - 2</a:t>
            </a:r>
            <a:endParaRPr lang="en-GB" sz="2400" dirty="0">
              <a:solidFill>
                <a:schemeClr val="bg1"/>
              </a:solidFill>
              <a:latin typeface="Candara" panose="020E0502030303020204" pitchFamily="34" charset="0"/>
            </a:endParaRPr>
          </a:p>
        </p:txBody>
      </p:sp>
    </p:spTree>
    <p:extLst>
      <p:ext uri="{BB962C8B-B14F-4D97-AF65-F5344CB8AC3E}">
        <p14:creationId xmlns:p14="http://schemas.microsoft.com/office/powerpoint/2010/main" val="139239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B2929"/>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ADC0BC-9561-4A9B-A822-31DD04F0C9F8}"/>
              </a:ext>
            </a:extLst>
          </p:cNvPr>
          <p:cNvSpPr txBox="1"/>
          <p:nvPr/>
        </p:nvSpPr>
        <p:spPr>
          <a:xfrm>
            <a:off x="192948" y="209725"/>
            <a:ext cx="7459863" cy="584775"/>
          </a:xfrm>
          <a:prstGeom prst="rect">
            <a:avLst/>
          </a:prstGeom>
          <a:noFill/>
        </p:spPr>
        <p:txBody>
          <a:bodyPr wrap="none" rtlCol="0">
            <a:spAutoFit/>
          </a:bodyPr>
          <a:lstStyle/>
          <a:p>
            <a:r>
              <a:rPr lang="en-GB" sz="3200" dirty="0">
                <a:solidFill>
                  <a:schemeClr val="bg1">
                    <a:lumMod val="85000"/>
                  </a:schemeClr>
                </a:solidFill>
              </a:rPr>
              <a:t>COLLECTION OF DATA TO USE AS STATISTICS</a:t>
            </a:r>
          </a:p>
        </p:txBody>
      </p:sp>
      <p:pic>
        <p:nvPicPr>
          <p:cNvPr id="5" name="Picture 4">
            <a:extLst>
              <a:ext uri="{FF2B5EF4-FFF2-40B4-BE49-F238E27FC236}">
                <a16:creationId xmlns:a16="http://schemas.microsoft.com/office/drawing/2014/main" id="{486F605D-4271-47F7-9561-399CD3AA8C11}"/>
              </a:ext>
            </a:extLst>
          </p:cNvPr>
          <p:cNvPicPr>
            <a:picLocks noChangeAspect="1"/>
          </p:cNvPicPr>
          <p:nvPr/>
        </p:nvPicPr>
        <p:blipFill>
          <a:blip r:embed="rId2"/>
          <a:stretch>
            <a:fillRect/>
          </a:stretch>
        </p:blipFill>
        <p:spPr>
          <a:xfrm>
            <a:off x="6454273" y="1627744"/>
            <a:ext cx="4759354" cy="3194861"/>
          </a:xfrm>
          <a:prstGeom prst="rect">
            <a:avLst/>
          </a:prstGeom>
        </p:spPr>
      </p:pic>
      <p:pic>
        <p:nvPicPr>
          <p:cNvPr id="8" name="Picture 7">
            <a:extLst>
              <a:ext uri="{FF2B5EF4-FFF2-40B4-BE49-F238E27FC236}">
                <a16:creationId xmlns:a16="http://schemas.microsoft.com/office/drawing/2014/main" id="{63C0D9E3-BD0B-431B-860A-8538F073E737}"/>
              </a:ext>
            </a:extLst>
          </p:cNvPr>
          <p:cNvPicPr>
            <a:picLocks noChangeAspect="1"/>
          </p:cNvPicPr>
          <p:nvPr/>
        </p:nvPicPr>
        <p:blipFill>
          <a:blip r:embed="rId3"/>
          <a:stretch>
            <a:fillRect/>
          </a:stretch>
        </p:blipFill>
        <p:spPr>
          <a:xfrm>
            <a:off x="192948" y="1791991"/>
            <a:ext cx="5419725" cy="447675"/>
          </a:xfrm>
          <a:prstGeom prst="rect">
            <a:avLst/>
          </a:prstGeom>
        </p:spPr>
      </p:pic>
      <p:sp>
        <p:nvSpPr>
          <p:cNvPr id="9" name="TextBox 8">
            <a:extLst>
              <a:ext uri="{FF2B5EF4-FFF2-40B4-BE49-F238E27FC236}">
                <a16:creationId xmlns:a16="http://schemas.microsoft.com/office/drawing/2014/main" id="{9B91968C-D548-4F3C-B11A-91ABB3D6D71A}"/>
              </a:ext>
            </a:extLst>
          </p:cNvPr>
          <p:cNvSpPr txBox="1"/>
          <p:nvPr/>
        </p:nvSpPr>
        <p:spPr>
          <a:xfrm>
            <a:off x="192948" y="960994"/>
            <a:ext cx="5117627" cy="830997"/>
          </a:xfrm>
          <a:prstGeom prst="rect">
            <a:avLst/>
          </a:prstGeom>
          <a:noFill/>
        </p:spPr>
        <p:txBody>
          <a:bodyPr wrap="square" rtlCol="0">
            <a:spAutoFit/>
          </a:bodyPr>
          <a:lstStyle/>
          <a:p>
            <a:r>
              <a:rPr lang="en-GB" sz="1600" dirty="0">
                <a:solidFill>
                  <a:schemeClr val="bg1">
                    <a:lumMod val="85000"/>
                  </a:schemeClr>
                </a:solidFill>
              </a:rPr>
              <a:t>The time elapsed statistic is taken from the overall 5 minute timer variables. The time left is taken from 300 (seconds) to give how long has passed in seconds.</a:t>
            </a:r>
          </a:p>
        </p:txBody>
      </p:sp>
      <p:sp>
        <p:nvSpPr>
          <p:cNvPr id="10" name="TextBox 9">
            <a:extLst>
              <a:ext uri="{FF2B5EF4-FFF2-40B4-BE49-F238E27FC236}">
                <a16:creationId xmlns:a16="http://schemas.microsoft.com/office/drawing/2014/main" id="{B1D680A8-5A9A-40AE-99B2-A46FE12E822F}"/>
              </a:ext>
            </a:extLst>
          </p:cNvPr>
          <p:cNvSpPr txBox="1"/>
          <p:nvPr/>
        </p:nvSpPr>
        <p:spPr>
          <a:xfrm>
            <a:off x="194516" y="2337932"/>
            <a:ext cx="5117627" cy="830997"/>
          </a:xfrm>
          <a:prstGeom prst="rect">
            <a:avLst/>
          </a:prstGeom>
          <a:noFill/>
        </p:spPr>
        <p:txBody>
          <a:bodyPr wrap="square" rtlCol="0">
            <a:spAutoFit/>
          </a:bodyPr>
          <a:lstStyle/>
          <a:p>
            <a:r>
              <a:rPr lang="en-GB" sz="1600" dirty="0">
                <a:solidFill>
                  <a:schemeClr val="bg1">
                    <a:lumMod val="85000"/>
                  </a:schemeClr>
                </a:solidFill>
              </a:rPr>
              <a:t>Throughout the Dog Fight, Boss Fight and the Escape Sequence, any damage dealt by or taken by the player is added to the relevant variable.</a:t>
            </a:r>
          </a:p>
        </p:txBody>
      </p:sp>
      <p:pic>
        <p:nvPicPr>
          <p:cNvPr id="11" name="Picture 10">
            <a:extLst>
              <a:ext uri="{FF2B5EF4-FFF2-40B4-BE49-F238E27FC236}">
                <a16:creationId xmlns:a16="http://schemas.microsoft.com/office/drawing/2014/main" id="{E085B605-C56C-4C1C-9BFE-51908E81FA64}"/>
              </a:ext>
            </a:extLst>
          </p:cNvPr>
          <p:cNvPicPr>
            <a:picLocks noChangeAspect="1"/>
          </p:cNvPicPr>
          <p:nvPr/>
        </p:nvPicPr>
        <p:blipFill>
          <a:blip r:embed="rId4"/>
          <a:stretch>
            <a:fillRect/>
          </a:stretch>
        </p:blipFill>
        <p:spPr>
          <a:xfrm>
            <a:off x="192946" y="3207581"/>
            <a:ext cx="4162425" cy="666750"/>
          </a:xfrm>
          <a:prstGeom prst="rect">
            <a:avLst/>
          </a:prstGeom>
        </p:spPr>
      </p:pic>
      <p:sp>
        <p:nvSpPr>
          <p:cNvPr id="12" name="TextBox 11">
            <a:extLst>
              <a:ext uri="{FF2B5EF4-FFF2-40B4-BE49-F238E27FC236}">
                <a16:creationId xmlns:a16="http://schemas.microsoft.com/office/drawing/2014/main" id="{65C524C8-2B35-41C7-B781-2356CC9BBC93}"/>
              </a:ext>
            </a:extLst>
          </p:cNvPr>
          <p:cNvSpPr txBox="1"/>
          <p:nvPr/>
        </p:nvSpPr>
        <p:spPr>
          <a:xfrm>
            <a:off x="192946" y="3990673"/>
            <a:ext cx="5117627" cy="1077218"/>
          </a:xfrm>
          <a:prstGeom prst="rect">
            <a:avLst/>
          </a:prstGeom>
          <a:noFill/>
        </p:spPr>
        <p:txBody>
          <a:bodyPr wrap="square" rtlCol="0">
            <a:spAutoFit/>
          </a:bodyPr>
          <a:lstStyle/>
          <a:p>
            <a:r>
              <a:rPr lang="en-GB" sz="1600" dirty="0">
                <a:solidFill>
                  <a:schemeClr val="bg1">
                    <a:lumMod val="85000"/>
                  </a:schemeClr>
                </a:solidFill>
              </a:rPr>
              <a:t>They are then stored in local storage so they can be accessed across pages. The numbers are parsed as Integers when they are taken out of local storage because they are stored as strings.</a:t>
            </a:r>
          </a:p>
        </p:txBody>
      </p:sp>
      <p:sp>
        <p:nvSpPr>
          <p:cNvPr id="13" name="TextBox 12">
            <a:extLst>
              <a:ext uri="{FF2B5EF4-FFF2-40B4-BE49-F238E27FC236}">
                <a16:creationId xmlns:a16="http://schemas.microsoft.com/office/drawing/2014/main" id="{DB350BE1-C8C0-43BD-800F-F57315143479}"/>
              </a:ext>
            </a:extLst>
          </p:cNvPr>
          <p:cNvSpPr txBox="1"/>
          <p:nvPr/>
        </p:nvSpPr>
        <p:spPr>
          <a:xfrm>
            <a:off x="640497" y="5582010"/>
            <a:ext cx="5320361" cy="584775"/>
          </a:xfrm>
          <a:prstGeom prst="rect">
            <a:avLst/>
          </a:prstGeom>
          <a:noFill/>
        </p:spPr>
        <p:txBody>
          <a:bodyPr wrap="square" rtlCol="0">
            <a:spAutoFit/>
          </a:bodyPr>
          <a:lstStyle/>
          <a:p>
            <a:r>
              <a:rPr lang="en-GB" sz="1600" dirty="0">
                <a:solidFill>
                  <a:schemeClr val="bg1">
                    <a:lumMod val="85000"/>
                  </a:schemeClr>
                </a:solidFill>
              </a:rPr>
              <a:t>On the statistics page the values are simply assigned to the </a:t>
            </a:r>
            <a:r>
              <a:rPr lang="en-GB" sz="1600" dirty="0" err="1">
                <a:solidFill>
                  <a:schemeClr val="bg1">
                    <a:lumMod val="85000"/>
                  </a:schemeClr>
                </a:solidFill>
              </a:rPr>
              <a:t>innerHTML</a:t>
            </a:r>
            <a:r>
              <a:rPr lang="en-GB" sz="1600" dirty="0">
                <a:solidFill>
                  <a:schemeClr val="bg1">
                    <a:lumMod val="85000"/>
                  </a:schemeClr>
                </a:solidFill>
              </a:rPr>
              <a:t> attribute of different spans within the HTML code</a:t>
            </a:r>
          </a:p>
        </p:txBody>
      </p:sp>
      <p:pic>
        <p:nvPicPr>
          <p:cNvPr id="14" name="Picture 13">
            <a:extLst>
              <a:ext uri="{FF2B5EF4-FFF2-40B4-BE49-F238E27FC236}">
                <a16:creationId xmlns:a16="http://schemas.microsoft.com/office/drawing/2014/main" id="{FAEA5FC0-3715-49B6-A2DB-89549DA2764F}"/>
              </a:ext>
            </a:extLst>
          </p:cNvPr>
          <p:cNvPicPr>
            <a:picLocks noChangeAspect="1"/>
          </p:cNvPicPr>
          <p:nvPr/>
        </p:nvPicPr>
        <p:blipFill>
          <a:blip r:embed="rId5"/>
          <a:stretch>
            <a:fillRect/>
          </a:stretch>
        </p:blipFill>
        <p:spPr>
          <a:xfrm>
            <a:off x="5960858" y="5417197"/>
            <a:ext cx="5572125" cy="914400"/>
          </a:xfrm>
          <a:prstGeom prst="rect">
            <a:avLst/>
          </a:prstGeom>
        </p:spPr>
      </p:pic>
    </p:spTree>
    <p:extLst>
      <p:ext uri="{BB962C8B-B14F-4D97-AF65-F5344CB8AC3E}">
        <p14:creationId xmlns:p14="http://schemas.microsoft.com/office/powerpoint/2010/main" val="1289004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B2929"/>
        </a:solidFill>
        <a:effectLst/>
      </p:bgPr>
    </p:bg>
    <p:spTree>
      <p:nvGrpSpPr>
        <p:cNvPr id="1" name=""/>
        <p:cNvGrpSpPr/>
        <p:nvPr/>
      </p:nvGrpSpPr>
      <p:grpSpPr>
        <a:xfrm>
          <a:off x="0" y="0"/>
          <a:ext cx="0" cy="0"/>
          <a:chOff x="0" y="0"/>
          <a:chExt cx="0" cy="0"/>
        </a:xfrm>
      </p:grpSpPr>
      <p:pic>
        <p:nvPicPr>
          <p:cNvPr id="127" name="Screenshot 2020-04-21 at 15.28.31.png" descr="Screenshot 2020-04-21 at 15.28.31.png"/>
          <p:cNvPicPr>
            <a:picLocks noChangeAspect="1"/>
          </p:cNvPicPr>
          <p:nvPr/>
        </p:nvPicPr>
        <p:blipFill>
          <a:blip r:embed="rId2"/>
          <a:stretch>
            <a:fillRect/>
          </a:stretch>
        </p:blipFill>
        <p:spPr>
          <a:xfrm>
            <a:off x="1524000" y="42333"/>
            <a:ext cx="9144001" cy="6773334"/>
          </a:xfrm>
          <a:prstGeom prst="rect">
            <a:avLst/>
          </a:prstGeom>
          <a:ln w="12700">
            <a:miter lim="400000"/>
          </a:ln>
        </p:spPr>
      </p:pic>
      <p:sp>
        <p:nvSpPr>
          <p:cNvPr id="3" name="TextBox 2">
            <a:extLst>
              <a:ext uri="{FF2B5EF4-FFF2-40B4-BE49-F238E27FC236}">
                <a16:creationId xmlns:a16="http://schemas.microsoft.com/office/drawing/2014/main" id="{E8756DC9-5897-487B-9CF6-8A6EA21D4DF6}"/>
              </a:ext>
            </a:extLst>
          </p:cNvPr>
          <p:cNvSpPr txBox="1"/>
          <p:nvPr/>
        </p:nvSpPr>
        <p:spPr>
          <a:xfrm>
            <a:off x="7107714" y="5980781"/>
            <a:ext cx="2202024" cy="707886"/>
          </a:xfrm>
          <a:prstGeom prst="rect">
            <a:avLst/>
          </a:prstGeom>
          <a:noFill/>
        </p:spPr>
        <p:txBody>
          <a:bodyPr wrap="square" rtlCol="0">
            <a:spAutoFit/>
          </a:bodyPr>
          <a:lstStyle/>
          <a:p>
            <a:r>
              <a:rPr lang="en-GB" sz="4000" dirty="0">
                <a:solidFill>
                  <a:srgbClr val="A7AAA9"/>
                </a:solidFill>
              </a:rPr>
              <a:t>- 1</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TotalTime>
  <Words>617</Words>
  <Application>Microsoft Office PowerPoint</Application>
  <PresentationFormat>Widescreen</PresentationFormat>
  <Paragraphs>54</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Candara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Bowman</dc:creator>
  <cp:lastModifiedBy>David Bowman</cp:lastModifiedBy>
  <cp:revision>13</cp:revision>
  <dcterms:created xsi:type="dcterms:W3CDTF">2020-04-21T00:11:24Z</dcterms:created>
  <dcterms:modified xsi:type="dcterms:W3CDTF">2020-04-21T14:47:18Z</dcterms:modified>
</cp:coreProperties>
</file>